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1464250" cy="42448163"/>
  <p:notesSz cx="7023100" cy="9309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 d="100"/>
          <a:sy n="13" d="100"/>
        </p:scale>
        <p:origin x="2515"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 userId="462e6218bc258e6f" providerId="LiveId" clId="{BCDAFEBC-FF2D-411A-8A79-0E3AD5312F3F}"/>
    <pc:docChg chg="modSld">
      <pc:chgData name="Nikita ." userId="462e6218bc258e6f" providerId="LiveId" clId="{BCDAFEBC-FF2D-411A-8A79-0E3AD5312F3F}" dt="2023-09-27T09:45:30.286" v="6" actId="20577"/>
      <pc:docMkLst>
        <pc:docMk/>
      </pc:docMkLst>
      <pc:sldChg chg="modSp mod">
        <pc:chgData name="Nikita ." userId="462e6218bc258e6f" providerId="LiveId" clId="{BCDAFEBC-FF2D-411A-8A79-0E3AD5312F3F}" dt="2023-09-27T09:45:30.286" v="6" actId="20577"/>
        <pc:sldMkLst>
          <pc:docMk/>
          <pc:sldMk cId="0" sldId="256"/>
        </pc:sldMkLst>
        <pc:spChg chg="mod">
          <ac:chgData name="Nikita ." userId="462e6218bc258e6f" providerId="LiveId" clId="{BCDAFEBC-FF2D-411A-8A79-0E3AD5312F3F}" dt="2023-09-27T09:45:30.286" v="6" actId="20577"/>
          <ac:spMkLst>
            <pc:docMk/>
            <pc:sldMk cId="0" sldId="256"/>
            <ac:spMk id="43" creationId="{86260A4B-CBDC-FCF5-8561-75DC5CB356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F5AC2-CE85-D3AB-21DB-9BE0B3803397}"/>
              </a:ext>
            </a:extLst>
          </p:cNvPr>
          <p:cNvSpPr>
            <a:spLocks noMove="1" noResize="1"/>
          </p:cNvSpPr>
          <p:nvPr/>
        </p:nvSpPr>
        <p:spPr>
          <a:xfrm>
            <a:off x="0" y="0"/>
            <a:ext cx="7023597" cy="9309597"/>
          </a:xfrm>
          <a:prstGeom prst="rect">
            <a:avLst/>
          </a:prstGeom>
          <a:solidFill>
            <a:srgbClr val="FFFFFF"/>
          </a:solidFill>
          <a:ln cap="flat">
            <a:noFill/>
            <a:prstDash val="solid"/>
          </a:ln>
        </p:spPr>
        <p:txBody>
          <a:bodyPr vert="horz" wrap="none" lIns="90004" tIns="44997" rIns="90004" bIns="44997" anchor="ctr" anchorCtr="1"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3" name="Espace réservé de l'en-tête 2">
            <a:extLst>
              <a:ext uri="{FF2B5EF4-FFF2-40B4-BE49-F238E27FC236}">
                <a16:creationId xmlns:a16="http://schemas.microsoft.com/office/drawing/2014/main" id="{5C765AC2-3F90-47E0-69AD-D3CAB72F0D9A}"/>
              </a:ext>
            </a:extLst>
          </p:cNvPr>
          <p:cNvSpPr txBox="1">
            <a:spLocks noGrp="1"/>
          </p:cNvSpPr>
          <p:nvPr>
            <p:ph type="hdr" sz="quarter"/>
          </p:nvPr>
        </p:nvSpPr>
        <p:spPr>
          <a:xfrm>
            <a:off x="-356" y="0"/>
            <a:ext cx="3043077" cy="466563"/>
          </a:xfrm>
          <a:prstGeom prst="rect">
            <a:avLst/>
          </a:prstGeom>
          <a:noFill/>
          <a:ln>
            <a:noFill/>
          </a:ln>
        </p:spPr>
        <p:txBody>
          <a:bodyPr vert="horz" wrap="square" lIns="93241" tIns="46442" rIns="93241" bIns="46442" anchor="t" anchorCtr="0"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4" name="Espace réservé de la date 3">
            <a:extLst>
              <a:ext uri="{FF2B5EF4-FFF2-40B4-BE49-F238E27FC236}">
                <a16:creationId xmlns:a16="http://schemas.microsoft.com/office/drawing/2014/main" id="{28E6D5A9-E1BC-C39D-78F7-1F8ADC8ACA69}"/>
              </a:ext>
            </a:extLst>
          </p:cNvPr>
          <p:cNvSpPr txBox="1">
            <a:spLocks noGrp="1"/>
          </p:cNvSpPr>
          <p:nvPr>
            <p:ph type="dt" sz="quarter" idx="1"/>
          </p:nvPr>
        </p:nvSpPr>
        <p:spPr>
          <a:xfrm>
            <a:off x="3977996" y="0"/>
            <a:ext cx="3043077" cy="466563"/>
          </a:xfrm>
          <a:prstGeom prst="rect">
            <a:avLst/>
          </a:prstGeom>
          <a:noFill/>
          <a:ln>
            <a:noFill/>
          </a:ln>
        </p:spPr>
        <p:txBody>
          <a:bodyPr vert="horz" wrap="square" lIns="93241" tIns="46442" rIns="93241" bIns="46442" anchor="t" anchorCtr="0" compatLnSpc="1">
            <a:noAutofit/>
          </a:bodyPr>
          <a:lstStyle/>
          <a:p>
            <a: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CA" sz="12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5" name="Espace réservé du pied de page 4">
            <a:extLst>
              <a:ext uri="{FF2B5EF4-FFF2-40B4-BE49-F238E27FC236}">
                <a16:creationId xmlns:a16="http://schemas.microsoft.com/office/drawing/2014/main" id="{B9D3A21B-6FEC-A9D3-20DE-0108DBD5AC04}"/>
              </a:ext>
            </a:extLst>
          </p:cNvPr>
          <p:cNvSpPr txBox="1">
            <a:spLocks noGrp="1"/>
          </p:cNvSpPr>
          <p:nvPr>
            <p:ph type="ftr" sz="quarter" idx="2"/>
          </p:nvPr>
        </p:nvSpPr>
        <p:spPr>
          <a:xfrm>
            <a:off x="-356" y="8840876"/>
            <a:ext cx="3043077" cy="466563"/>
          </a:xfrm>
          <a:prstGeom prst="rect">
            <a:avLst/>
          </a:prstGeom>
          <a:noFill/>
          <a:ln>
            <a:noFill/>
          </a:ln>
        </p:spPr>
        <p:txBody>
          <a:bodyPr vert="horz" wrap="square" lIns="93241" tIns="46442" rIns="93241" bIns="46442" anchor="b" anchorCtr="0"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6" name="Espace réservé du numéro de diapositive 5">
            <a:extLst>
              <a:ext uri="{FF2B5EF4-FFF2-40B4-BE49-F238E27FC236}">
                <a16:creationId xmlns:a16="http://schemas.microsoft.com/office/drawing/2014/main" id="{F9B291C7-1D2F-EF60-21FB-CD9F316BD3BF}"/>
              </a:ext>
            </a:extLst>
          </p:cNvPr>
          <p:cNvSpPr txBox="1">
            <a:spLocks noGrp="1"/>
          </p:cNvSpPr>
          <p:nvPr>
            <p:ph type="sldNum" sz="quarter" idx="3"/>
          </p:nvPr>
        </p:nvSpPr>
        <p:spPr>
          <a:xfrm>
            <a:off x="3977996" y="8840876"/>
            <a:ext cx="3043077" cy="466563"/>
          </a:xfrm>
          <a:prstGeom prst="rect">
            <a:avLst/>
          </a:prstGeom>
          <a:noFill/>
          <a:ln>
            <a:noFill/>
          </a:ln>
        </p:spPr>
        <p:txBody>
          <a:bodyPr vert="horz" wrap="square" lIns="93241" tIns="46442" rIns="93241" bIns="46442" anchor="b" anchorCtr="0" compatLnSpc="1">
            <a:noAutofit/>
          </a:bodyPr>
          <a:lstStyle/>
          <a:p>
            <a: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fld id="{F95C9035-4AE6-40B0-8447-74DA15340ECC}" type="slidenum">
              <a:t>‹N°›</a:t>
            </a:fld>
            <a:endParaRPr lang="en-CA" sz="1200" b="0" i="0" u="none" strike="noStrike" kern="1200" cap="none" spc="0" baseline="0">
              <a:solidFill>
                <a:srgbClr val="000000"/>
              </a:solidFill>
              <a:uFillTx/>
              <a:latin typeface="Arial" pitchFamily="2"/>
              <a:ea typeface="ヒラギノ角ゴ Pro W3" pitchFamily="2"/>
              <a:cs typeface="ヒラギノ角ゴ Pro W3" pitchFamily="2"/>
            </a:endParaRPr>
          </a:p>
        </p:txBody>
      </p:sp>
    </p:spTree>
    <p:extLst>
      <p:ext uri="{BB962C8B-B14F-4D97-AF65-F5344CB8AC3E}">
        <p14:creationId xmlns:p14="http://schemas.microsoft.com/office/powerpoint/2010/main" val="987252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87012-58CC-9F6D-11B5-9C9D263ECF7A}"/>
              </a:ext>
            </a:extLst>
          </p:cNvPr>
          <p:cNvSpPr>
            <a:spLocks noMove="1" noResize="1"/>
          </p:cNvSpPr>
          <p:nvPr/>
        </p:nvSpPr>
        <p:spPr>
          <a:xfrm>
            <a:off x="0" y="0"/>
            <a:ext cx="7023597" cy="9309597"/>
          </a:xfrm>
          <a:prstGeom prst="rect">
            <a:avLst/>
          </a:prstGeom>
          <a:solidFill>
            <a:srgbClr val="FFFFFF"/>
          </a:solidFill>
          <a:ln cap="flat">
            <a:noFill/>
            <a:prstDash val="solid"/>
          </a:ln>
        </p:spPr>
        <p:txBody>
          <a:bodyPr vert="horz" wrap="none" lIns="90004" tIns="44997" rIns="90004" bIns="44997" anchor="ctr" anchorCtr="1"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3" name="Espace réservé de l'en-tête 2">
            <a:extLst>
              <a:ext uri="{FF2B5EF4-FFF2-40B4-BE49-F238E27FC236}">
                <a16:creationId xmlns:a16="http://schemas.microsoft.com/office/drawing/2014/main" id="{17812450-CEDF-0FF9-1E02-5FC2927B8047}"/>
              </a:ext>
            </a:extLst>
          </p:cNvPr>
          <p:cNvSpPr txBox="1">
            <a:spLocks noGrp="1"/>
          </p:cNvSpPr>
          <p:nvPr>
            <p:ph type="hdr" sz="quarter"/>
          </p:nvPr>
        </p:nvSpPr>
        <p:spPr>
          <a:xfrm>
            <a:off x="-356" y="0"/>
            <a:ext cx="3043077" cy="466563"/>
          </a:xfrm>
          <a:prstGeom prst="rect">
            <a:avLst/>
          </a:prstGeom>
          <a:noFill/>
          <a:ln>
            <a:noFill/>
          </a:ln>
        </p:spPr>
        <p:txBody>
          <a:bodyPr vert="horz" wrap="square" lIns="93241" tIns="46442" rIns="93241" bIns="46442" anchor="t" anchorCtr="0" compatLnSpc="1">
            <a:noAutofit/>
          </a:bodyPr>
          <a:lstStyle>
            <a:lvl1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lang="en-ZA" sz="3800" b="0" i="0" u="none" strike="noStrike" kern="1200" cap="none" spc="0" baseline="0">
                <a:solidFill>
                  <a:srgbClr val="000000"/>
                </a:solidFill>
                <a:uFillTx/>
                <a:latin typeface="Arial" pitchFamily="2"/>
                <a:ea typeface="ヒラギノ角ゴ Pro W3" pitchFamily="2"/>
                <a:cs typeface="ヒラギノ角ゴ Pro W3" pitchFamily="2"/>
              </a:defRPr>
            </a:lvl1pPr>
          </a:lstStyle>
          <a:p>
            <a:pPr lvl="0"/>
            <a:endParaRPr lang="en-ZA"/>
          </a:p>
        </p:txBody>
      </p:sp>
      <p:sp>
        <p:nvSpPr>
          <p:cNvPr id="4" name="Espace réservé de la date 3">
            <a:extLst>
              <a:ext uri="{FF2B5EF4-FFF2-40B4-BE49-F238E27FC236}">
                <a16:creationId xmlns:a16="http://schemas.microsoft.com/office/drawing/2014/main" id="{A8828A8E-DE4A-C77F-E8DD-6E44AFB22E90}"/>
              </a:ext>
            </a:extLst>
          </p:cNvPr>
          <p:cNvSpPr txBox="1">
            <a:spLocks noGrp="1"/>
          </p:cNvSpPr>
          <p:nvPr>
            <p:ph type="dt" idx="1"/>
          </p:nvPr>
        </p:nvSpPr>
        <p:spPr>
          <a:xfrm>
            <a:off x="3977996" y="0"/>
            <a:ext cx="3043077" cy="466563"/>
          </a:xfrm>
          <a:prstGeom prst="rect">
            <a:avLst/>
          </a:prstGeom>
          <a:noFill/>
          <a:ln>
            <a:noFill/>
          </a:ln>
        </p:spPr>
        <p:txBody>
          <a:bodyPr vert="horz" wrap="square" lIns="93241" tIns="46442" rIns="93241" bIns="46442" anchor="t" anchorCtr="0" compatLnSpc="1">
            <a:noAutofit/>
          </a:bodyPr>
          <a:lstStyle>
            <a:lvl1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lang="en-CA" sz="1200" b="0" i="0" u="none" strike="noStrike" kern="1200" cap="none" spc="0" baseline="0">
                <a:solidFill>
                  <a:srgbClr val="000000"/>
                </a:solidFill>
                <a:uFillTx/>
                <a:latin typeface="Arial" pitchFamily="2"/>
                <a:ea typeface="ヒラギノ角ゴ Pro W3" pitchFamily="2"/>
                <a:cs typeface="ヒラギノ角ゴ Pro W3" pitchFamily="2"/>
              </a:defRPr>
            </a:lvl1pPr>
          </a:lstStyle>
          <a:p>
            <a:pPr lvl="0"/>
            <a:fld id="{FFF9E2AE-EA5B-4D2B-A95A-E6A470C6D4E3}" type="datetime1">
              <a:rPr lang="en-CA"/>
              <a:pPr lvl="0"/>
              <a:t>2023-09-27</a:t>
            </a:fld>
            <a:endParaRPr lang="en-CA"/>
          </a:p>
        </p:txBody>
      </p:sp>
      <p:sp>
        <p:nvSpPr>
          <p:cNvPr id="5" name="Espace réservé de l'image des diapositives 4">
            <a:extLst>
              <a:ext uri="{FF2B5EF4-FFF2-40B4-BE49-F238E27FC236}">
                <a16:creationId xmlns:a16="http://schemas.microsoft.com/office/drawing/2014/main" id="{A82AC315-568F-25AB-681D-0AE485715C8F}"/>
              </a:ext>
            </a:extLst>
          </p:cNvPr>
          <p:cNvSpPr>
            <a:spLocks noGrp="1" noRot="1" noChangeAspect="1"/>
          </p:cNvSpPr>
          <p:nvPr>
            <p:ph type="sldImg" idx="2"/>
          </p:nvPr>
        </p:nvSpPr>
        <p:spPr>
          <a:xfrm>
            <a:off x="2222275" y="696599"/>
            <a:ext cx="2585877" cy="3490923"/>
          </a:xfrm>
          <a:prstGeom prst="rect">
            <a:avLst/>
          </a:prstGeom>
          <a:noFill/>
          <a:ln>
            <a:noFill/>
            <a:prstDash val="solid"/>
          </a:ln>
        </p:spPr>
      </p:sp>
      <p:sp>
        <p:nvSpPr>
          <p:cNvPr id="6" name="Espace réservé des notes 5">
            <a:extLst>
              <a:ext uri="{FF2B5EF4-FFF2-40B4-BE49-F238E27FC236}">
                <a16:creationId xmlns:a16="http://schemas.microsoft.com/office/drawing/2014/main" id="{9135F394-8074-8120-D3CE-80B2202F918C}"/>
              </a:ext>
            </a:extLst>
          </p:cNvPr>
          <p:cNvSpPr txBox="1">
            <a:spLocks noGrp="1"/>
          </p:cNvSpPr>
          <p:nvPr>
            <p:ph type="body" sz="quarter" idx="3"/>
          </p:nvPr>
        </p:nvSpPr>
        <p:spPr>
          <a:xfrm>
            <a:off x="703082" y="4422596"/>
            <a:ext cx="5616363" cy="4189680"/>
          </a:xfrm>
          <a:prstGeom prst="rect">
            <a:avLst/>
          </a:prstGeom>
          <a:noFill/>
          <a:ln>
            <a:noFill/>
          </a:ln>
        </p:spPr>
        <p:txBody>
          <a:bodyPr vert="horz" wrap="square" lIns="0" tIns="0" rIns="0" bIns="0" anchor="t" anchorCtr="0" compatLnSpc="1">
            <a:noAutofit/>
          </a:bodyPr>
          <a:lstStyle/>
          <a:p>
            <a:pPr lvl="0"/>
            <a:endParaRPr lang="en-ZA"/>
          </a:p>
        </p:txBody>
      </p:sp>
      <p:sp>
        <p:nvSpPr>
          <p:cNvPr id="7" name="Espace réservé du pied de page 6">
            <a:extLst>
              <a:ext uri="{FF2B5EF4-FFF2-40B4-BE49-F238E27FC236}">
                <a16:creationId xmlns:a16="http://schemas.microsoft.com/office/drawing/2014/main" id="{F0D04E1E-EC15-C8B2-6EB1-B6D1847FBB22}"/>
              </a:ext>
            </a:extLst>
          </p:cNvPr>
          <p:cNvSpPr txBox="1">
            <a:spLocks noGrp="1"/>
          </p:cNvSpPr>
          <p:nvPr>
            <p:ph type="ftr" sz="quarter" idx="4"/>
          </p:nvPr>
        </p:nvSpPr>
        <p:spPr>
          <a:xfrm>
            <a:off x="-356" y="8840876"/>
            <a:ext cx="3043077" cy="466563"/>
          </a:xfrm>
          <a:prstGeom prst="rect">
            <a:avLst/>
          </a:prstGeom>
          <a:noFill/>
          <a:ln>
            <a:noFill/>
          </a:ln>
        </p:spPr>
        <p:txBody>
          <a:bodyPr vert="horz" wrap="square" lIns="93241" tIns="46442" rIns="93241" bIns="46442" anchor="b" anchorCtr="0" compatLnSpc="1">
            <a:noAutofit/>
          </a:bodyPr>
          <a:lstStyle>
            <a:lvl1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lang="en-ZA" sz="3800" b="0" i="0" u="none" strike="noStrike" kern="1200" cap="none" spc="0" baseline="0">
                <a:solidFill>
                  <a:srgbClr val="000000"/>
                </a:solidFill>
                <a:uFillTx/>
                <a:latin typeface="Arial" pitchFamily="2"/>
                <a:ea typeface="ヒラギノ角ゴ Pro W3" pitchFamily="2"/>
                <a:cs typeface="ヒラギノ角ゴ Pro W3" pitchFamily="2"/>
              </a:defRPr>
            </a:lvl1pPr>
          </a:lstStyle>
          <a:p>
            <a:pPr lvl="0"/>
            <a:endParaRPr lang="en-ZA"/>
          </a:p>
        </p:txBody>
      </p:sp>
      <p:sp>
        <p:nvSpPr>
          <p:cNvPr id="8" name="Espace réservé du numéro de diapositive 7">
            <a:extLst>
              <a:ext uri="{FF2B5EF4-FFF2-40B4-BE49-F238E27FC236}">
                <a16:creationId xmlns:a16="http://schemas.microsoft.com/office/drawing/2014/main" id="{84749905-DA30-3800-5081-7C69C00573EB}"/>
              </a:ext>
            </a:extLst>
          </p:cNvPr>
          <p:cNvSpPr txBox="1">
            <a:spLocks noGrp="1"/>
          </p:cNvSpPr>
          <p:nvPr>
            <p:ph type="sldNum" sz="quarter" idx="5"/>
          </p:nvPr>
        </p:nvSpPr>
        <p:spPr>
          <a:xfrm>
            <a:off x="3977996" y="8840876"/>
            <a:ext cx="3043077" cy="466563"/>
          </a:xfrm>
          <a:prstGeom prst="rect">
            <a:avLst/>
          </a:prstGeom>
          <a:noFill/>
          <a:ln>
            <a:noFill/>
          </a:ln>
        </p:spPr>
        <p:txBody>
          <a:bodyPr vert="horz" wrap="square" lIns="93241" tIns="46442" rIns="93241" bIns="46442" anchor="b" anchorCtr="0" compatLnSpc="1">
            <a:noAutofit/>
          </a:bodyPr>
          <a:lstStyle>
            <a:lvl1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lang="en-CA" sz="1200" b="0" i="0" u="none" strike="noStrike" kern="1200" cap="none" spc="0" baseline="0">
                <a:solidFill>
                  <a:srgbClr val="000000"/>
                </a:solidFill>
                <a:uFillTx/>
                <a:latin typeface="Arial" pitchFamily="2"/>
                <a:ea typeface="ヒラギノ角ゴ Pro W3" pitchFamily="2"/>
                <a:cs typeface="ヒラギノ角ゴ Pro W3" pitchFamily="2"/>
              </a:defRPr>
            </a:lvl1pPr>
          </a:lstStyle>
          <a:p>
            <a:pPr lvl="0"/>
            <a:fld id="{AC13F69F-CC83-41A4-B231-6FE4EEEF2B2F}" type="slidenum">
              <a:t>‹N°›</a:t>
            </a:fld>
            <a:endParaRPr lang="en-CA"/>
          </a:p>
        </p:txBody>
      </p:sp>
    </p:spTree>
    <p:extLst>
      <p:ext uri="{BB962C8B-B14F-4D97-AF65-F5344CB8AC3E}">
        <p14:creationId xmlns:p14="http://schemas.microsoft.com/office/powerpoint/2010/main" val="665264216"/>
      </p:ext>
    </p:extLst>
  </p:cSld>
  <p:clrMap bg1="lt1" tx1="dk1" bg2="lt2" tx2="dk2" accent1="accent1" accent2="accent2" accent3="accent3" accent4="accent4" accent5="accent5" accent6="accent6" hlink="hlink" folHlink="folHlink"/>
  <p:notesStyle>
    <a:lvl1pPr marL="0" marR="0" lvl="0" indent="0" algn="l" defTabSz="914400" rtl="0" fontAlgn="auto" hangingPunct="0">
      <a:lnSpc>
        <a:spcPct val="100000"/>
      </a:lnSpc>
      <a:spcBef>
        <a:spcPts val="45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lang="en-ZA" sz="1200" b="0" i="0" u="none" strike="noStrike" kern="0" cap="none" spc="0" baseline="0">
        <a:solidFill>
          <a:srgbClr val="000000"/>
        </a:solidFill>
        <a:highlight>
          <a:scrgbClr r="0" g="0" b="0">
            <a:alpha val="0"/>
          </a:scrgbClr>
        </a:highlight>
        <a:uFillTx/>
        <a:latin typeface="Calibri" pitchFamily="2"/>
        <a:ea typeface="ＭＳ Ｐゴシック" pitchFamily="34"/>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1A720D78-A4DB-1268-E6AD-145E0CA45C4F}"/>
              </a:ext>
            </a:extLst>
          </p:cNvPr>
          <p:cNvSpPr txBox="1"/>
          <p:nvPr/>
        </p:nvSpPr>
        <p:spPr>
          <a:xfrm>
            <a:off x="3977996" y="0"/>
            <a:ext cx="3043077" cy="466563"/>
          </a:xfrm>
          <a:prstGeom prst="rect">
            <a:avLst/>
          </a:prstGeom>
          <a:noFill/>
          <a:ln cap="flat">
            <a:noFill/>
          </a:ln>
        </p:spPr>
        <p:txBody>
          <a:bodyPr vert="horz" wrap="square" lIns="93241" tIns="46442" rIns="93241" bIns="46442" anchor="t" anchorCtr="0" compatLnSpc="1">
            <a:noAutofit/>
          </a:bodyPr>
          <a:lstStyle/>
          <a:p>
            <a: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fld id="{BB8C018F-12EB-40F6-B507-2C7895044CF0}" type="datetime1">
              <a:rPr lang="en-CA" sz="1200" b="0" i="0" u="none" strike="noStrike" kern="1200" cap="none" spc="0" baseline="0">
                <a:solidFill>
                  <a:srgbClr val="000000"/>
                </a:solidFill>
                <a:uFillTx/>
                <a:latin typeface="Arial" pitchFamily="2"/>
                <a:ea typeface="ヒラギノ角ゴ Pro W3" pitchFamily="2"/>
                <a:cs typeface="ヒラギノ角ゴ Pro W3" pitchFamily="2"/>
              </a:rPr>
              <a: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t>2023-09-27</a:t>
            </a:fld>
            <a:endParaRPr lang="en-CA" sz="12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3" name="Espace réservé du numéro de diapositive 7">
            <a:extLst>
              <a:ext uri="{FF2B5EF4-FFF2-40B4-BE49-F238E27FC236}">
                <a16:creationId xmlns:a16="http://schemas.microsoft.com/office/drawing/2014/main" id="{83604B52-B555-432F-982F-396446D58892}"/>
              </a:ext>
            </a:extLst>
          </p:cNvPr>
          <p:cNvSpPr txBox="1"/>
          <p:nvPr/>
        </p:nvSpPr>
        <p:spPr>
          <a:xfrm>
            <a:off x="3977996" y="8840876"/>
            <a:ext cx="3043077" cy="466563"/>
          </a:xfrm>
          <a:prstGeom prst="rect">
            <a:avLst/>
          </a:prstGeom>
          <a:noFill/>
          <a:ln cap="flat">
            <a:noFill/>
          </a:ln>
        </p:spPr>
        <p:txBody>
          <a:bodyPr vert="horz" wrap="square" lIns="93241" tIns="46442" rIns="93241" bIns="46442" anchor="b" anchorCtr="0" compatLnSpc="1">
            <a:noAutofit/>
          </a:bodyPr>
          <a:lstStyle/>
          <a:p>
            <a:pPr marL="0" marR="0" lvl="0" indent="0" algn="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fld id="{B068C865-BAF0-4C27-8C8D-0D3F98022B2C}" type="slidenum">
              <a:t>1</a:t>
            </a:fld>
            <a:endParaRPr lang="en-CA" sz="12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4" name="Espace réservé de l'image des diapositives 1">
            <a:extLst>
              <a:ext uri="{FF2B5EF4-FFF2-40B4-BE49-F238E27FC236}">
                <a16:creationId xmlns:a16="http://schemas.microsoft.com/office/drawing/2014/main" id="{CEADAAB7-8986-137B-E155-CA96B34F313C}"/>
              </a:ext>
            </a:extLst>
          </p:cNvPr>
          <p:cNvSpPr>
            <a:spLocks noGrp="1" noRot="1" noChangeAspect="1"/>
          </p:cNvSpPr>
          <p:nvPr>
            <p:ph type="sldImg"/>
          </p:nvPr>
        </p:nvSpPr>
        <p:spPr>
          <a:xfrm>
            <a:off x="2222500" y="696913"/>
            <a:ext cx="2586038" cy="3490912"/>
          </a:xfrm>
          <a:solidFill>
            <a:srgbClr val="729FCF"/>
          </a:solidFill>
          <a:ln w="25402">
            <a:solidFill>
              <a:srgbClr val="3465A4"/>
            </a:solidFill>
            <a:prstDash val="solid"/>
          </a:ln>
        </p:spPr>
      </p:sp>
      <p:sp>
        <p:nvSpPr>
          <p:cNvPr id="5" name="Espace réservé des notes 2">
            <a:extLst>
              <a:ext uri="{FF2B5EF4-FFF2-40B4-BE49-F238E27FC236}">
                <a16:creationId xmlns:a16="http://schemas.microsoft.com/office/drawing/2014/main" id="{E8949CF1-0BFA-FBAF-9FD8-BA4476012C13}"/>
              </a:ext>
            </a:extLst>
          </p:cNvPr>
          <p:cNvSpPr txBox="1">
            <a:spLocks noGrp="1"/>
          </p:cNvSpPr>
          <p:nvPr>
            <p:ph type="body" sz="quarter" idx="1"/>
          </p:nvPr>
        </p:nvSpPr>
        <p:spPr/>
        <p:txBody>
          <a:bodyPr/>
          <a:lstStyle/>
          <a:p>
            <a:endParaRPr lang="fr-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0713B-1150-A25E-71C5-2C194215EEB1}"/>
              </a:ext>
            </a:extLst>
          </p:cNvPr>
          <p:cNvSpPr txBox="1">
            <a:spLocks noGrp="1"/>
          </p:cNvSpPr>
          <p:nvPr>
            <p:ph type="ctrTitle"/>
          </p:nvPr>
        </p:nvSpPr>
        <p:spPr>
          <a:xfrm>
            <a:off x="3933821" y="6946897"/>
            <a:ext cx="23598185" cy="14778039"/>
          </a:xfrm>
        </p:spPr>
        <p:txBody>
          <a:bodyPr anchor="b"/>
          <a:lstStyle>
            <a:lvl1pPr>
              <a:defRPr lang="fr-FR" sz="6000"/>
            </a:lvl1pPr>
          </a:lstStyle>
          <a:p>
            <a:pPr lvl="0"/>
            <a:r>
              <a:rPr lang="fr-FR"/>
              <a:t>Modifiez le style du titre</a:t>
            </a:r>
            <a:endParaRPr lang="fr-CA"/>
          </a:p>
        </p:txBody>
      </p:sp>
      <p:sp>
        <p:nvSpPr>
          <p:cNvPr id="3" name="Sous-titre 2">
            <a:extLst>
              <a:ext uri="{FF2B5EF4-FFF2-40B4-BE49-F238E27FC236}">
                <a16:creationId xmlns:a16="http://schemas.microsoft.com/office/drawing/2014/main" id="{5DC1DB5E-E099-1A50-AAA8-7A4BB9294314}"/>
              </a:ext>
            </a:extLst>
          </p:cNvPr>
          <p:cNvSpPr txBox="1">
            <a:spLocks noGrp="1"/>
          </p:cNvSpPr>
          <p:nvPr>
            <p:ph type="subTitle" idx="1"/>
          </p:nvPr>
        </p:nvSpPr>
        <p:spPr>
          <a:xfrm>
            <a:off x="3933821" y="22294845"/>
            <a:ext cx="23598185" cy="10248896"/>
          </a:xfrm>
        </p:spPr>
        <p:txBody>
          <a:bodyPr anchorCtr="1"/>
          <a:lstStyle>
            <a:lvl1pPr algn="ctr">
              <a:defRPr sz="2400"/>
            </a:lvl1pPr>
          </a:lstStyle>
          <a:p>
            <a:pPr lvl="0"/>
            <a:r>
              <a:rPr lang="fr-FR"/>
              <a:t>Modifiez le style des sous-titres du masque</a:t>
            </a:r>
            <a:endParaRPr lang="fr-CA"/>
          </a:p>
        </p:txBody>
      </p:sp>
    </p:spTree>
    <p:extLst>
      <p:ext uri="{BB962C8B-B14F-4D97-AF65-F5344CB8AC3E}">
        <p14:creationId xmlns:p14="http://schemas.microsoft.com/office/powerpoint/2010/main" val="266592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7C34C-3670-6695-2F5B-1D6DFD1CF4BB}"/>
              </a:ext>
            </a:extLst>
          </p:cNvPr>
          <p:cNvSpPr txBox="1">
            <a:spLocks noGrp="1"/>
          </p:cNvSpPr>
          <p:nvPr>
            <p:ph type="title"/>
          </p:nvPr>
        </p:nvSpPr>
        <p:spPr/>
        <p:txBody>
          <a:bodyPr/>
          <a:lstStyle>
            <a:lvl1pPr>
              <a:defRPr lang="fr-FR"/>
            </a:lvl1pPr>
          </a:lstStyle>
          <a:p>
            <a:pPr lvl="0"/>
            <a:r>
              <a:rPr lang="fr-FR"/>
              <a:t>Modifiez le style du titre</a:t>
            </a:r>
            <a:endParaRPr lang="fr-CA"/>
          </a:p>
        </p:txBody>
      </p:sp>
      <p:sp>
        <p:nvSpPr>
          <p:cNvPr id="3" name="Espace réservé du texte vertical 2">
            <a:extLst>
              <a:ext uri="{FF2B5EF4-FFF2-40B4-BE49-F238E27FC236}">
                <a16:creationId xmlns:a16="http://schemas.microsoft.com/office/drawing/2014/main" id="{36D55E0E-A526-EB37-BA5D-65E9C7A392F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12889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470CA92-0358-28FB-CFBD-43FA1BDA2DF7}"/>
              </a:ext>
            </a:extLst>
          </p:cNvPr>
          <p:cNvSpPr txBox="1">
            <a:spLocks noGrp="1"/>
          </p:cNvSpPr>
          <p:nvPr>
            <p:ph type="title" orient="vert"/>
          </p:nvPr>
        </p:nvSpPr>
        <p:spPr>
          <a:xfrm>
            <a:off x="22812378" y="3979861"/>
            <a:ext cx="7078663" cy="36698236"/>
          </a:xfrm>
        </p:spPr>
        <p:txBody>
          <a:bodyPr vert="eaVert"/>
          <a:lstStyle>
            <a:lvl1pPr>
              <a:defRPr lang="fr-FR"/>
            </a:lvl1pPr>
          </a:lstStyle>
          <a:p>
            <a:pPr lvl="0"/>
            <a:r>
              <a:rPr lang="fr-FR"/>
              <a:t>Modifiez le style du titre</a:t>
            </a:r>
            <a:endParaRPr lang="fr-CA"/>
          </a:p>
        </p:txBody>
      </p:sp>
      <p:sp>
        <p:nvSpPr>
          <p:cNvPr id="3" name="Espace réservé du texte vertical 2">
            <a:extLst>
              <a:ext uri="{FF2B5EF4-FFF2-40B4-BE49-F238E27FC236}">
                <a16:creationId xmlns:a16="http://schemas.microsoft.com/office/drawing/2014/main" id="{E4BD4E30-87B6-A24F-B845-89D91A9D1691}"/>
              </a:ext>
            </a:extLst>
          </p:cNvPr>
          <p:cNvSpPr txBox="1">
            <a:spLocks noGrp="1"/>
          </p:cNvSpPr>
          <p:nvPr>
            <p:ph type="body" orient="vert" idx="1"/>
          </p:nvPr>
        </p:nvSpPr>
        <p:spPr>
          <a:xfrm>
            <a:off x="1573216" y="3979861"/>
            <a:ext cx="21086758" cy="36698236"/>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19169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C61F7-1D9F-83D5-2C2E-F1E75DD3187E}"/>
              </a:ext>
            </a:extLst>
          </p:cNvPr>
          <p:cNvSpPr txBox="1">
            <a:spLocks noGrp="1"/>
          </p:cNvSpPr>
          <p:nvPr>
            <p:ph type="title"/>
          </p:nvPr>
        </p:nvSpPr>
        <p:spPr/>
        <p:txBody>
          <a:bodyPr/>
          <a:lstStyle>
            <a:lvl1pPr>
              <a:defRPr lang="fr-FR"/>
            </a:lvl1pPr>
          </a:lstStyle>
          <a:p>
            <a:pPr lvl="0"/>
            <a:r>
              <a:rPr lang="fr-FR"/>
              <a:t>Modifiez le style du titre</a:t>
            </a:r>
            <a:endParaRPr lang="fr-CA"/>
          </a:p>
        </p:txBody>
      </p:sp>
      <p:sp>
        <p:nvSpPr>
          <p:cNvPr id="3" name="Espace réservé du contenu 2">
            <a:extLst>
              <a:ext uri="{FF2B5EF4-FFF2-40B4-BE49-F238E27FC236}">
                <a16:creationId xmlns:a16="http://schemas.microsoft.com/office/drawing/2014/main" id="{FE6A7A97-C22B-4CB4-FE92-AC0C700DCC9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82395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8FBA29-FA05-B0C2-CC00-C7E5C1CC2269}"/>
              </a:ext>
            </a:extLst>
          </p:cNvPr>
          <p:cNvSpPr txBox="1">
            <a:spLocks noGrp="1"/>
          </p:cNvSpPr>
          <p:nvPr>
            <p:ph type="title"/>
          </p:nvPr>
        </p:nvSpPr>
        <p:spPr>
          <a:xfrm>
            <a:off x="2146297" y="10582278"/>
            <a:ext cx="27138313" cy="17657758"/>
          </a:xfrm>
        </p:spPr>
        <p:txBody>
          <a:bodyPr anchor="b"/>
          <a:lstStyle>
            <a:lvl1pPr>
              <a:defRPr lang="fr-FR" sz="6000"/>
            </a:lvl1pPr>
          </a:lstStyle>
          <a:p>
            <a:pPr lvl="0"/>
            <a:r>
              <a:rPr lang="fr-FR"/>
              <a:t>Modifiez le style du titre</a:t>
            </a:r>
            <a:endParaRPr lang="fr-CA"/>
          </a:p>
        </p:txBody>
      </p:sp>
      <p:sp>
        <p:nvSpPr>
          <p:cNvPr id="3" name="Espace réservé du texte 2">
            <a:extLst>
              <a:ext uri="{FF2B5EF4-FFF2-40B4-BE49-F238E27FC236}">
                <a16:creationId xmlns:a16="http://schemas.microsoft.com/office/drawing/2014/main" id="{7BF7C44F-4FFA-4E14-49BF-DB914DFEC5D9}"/>
              </a:ext>
            </a:extLst>
          </p:cNvPr>
          <p:cNvSpPr txBox="1">
            <a:spLocks noGrp="1"/>
          </p:cNvSpPr>
          <p:nvPr>
            <p:ph type="body" idx="1"/>
          </p:nvPr>
        </p:nvSpPr>
        <p:spPr>
          <a:xfrm>
            <a:off x="2146297" y="28406722"/>
            <a:ext cx="27138313" cy="9285283"/>
          </a:xfrm>
        </p:spPr>
        <p:txBody>
          <a:bodyPr/>
          <a:lstStyle>
            <a:lvl1pPr>
              <a:defRPr sz="2400">
                <a:solidFill>
                  <a:srgbClr val="898989"/>
                </a:solidFill>
              </a:defRPr>
            </a:lvl1pPr>
          </a:lstStyle>
          <a:p>
            <a:pPr lvl="0"/>
            <a:r>
              <a:rPr lang="fr-FR"/>
              <a:t>Cliquez pour modifier les styles du texte du masque</a:t>
            </a:r>
          </a:p>
        </p:txBody>
      </p:sp>
    </p:spTree>
    <p:extLst>
      <p:ext uri="{BB962C8B-B14F-4D97-AF65-F5344CB8AC3E}">
        <p14:creationId xmlns:p14="http://schemas.microsoft.com/office/powerpoint/2010/main" val="311443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67E58-934D-49A3-D0CE-960F7B7B6E79}"/>
              </a:ext>
            </a:extLst>
          </p:cNvPr>
          <p:cNvSpPr txBox="1">
            <a:spLocks noGrp="1"/>
          </p:cNvSpPr>
          <p:nvPr>
            <p:ph type="title"/>
          </p:nvPr>
        </p:nvSpPr>
        <p:spPr/>
        <p:txBody>
          <a:bodyPr/>
          <a:lstStyle>
            <a:lvl1pPr>
              <a:defRPr lang="fr-FR"/>
            </a:lvl1pPr>
          </a:lstStyle>
          <a:p>
            <a:pPr lvl="0"/>
            <a:r>
              <a:rPr lang="fr-FR"/>
              <a:t>Modifiez le style du titre</a:t>
            </a:r>
            <a:endParaRPr lang="fr-CA"/>
          </a:p>
        </p:txBody>
      </p:sp>
      <p:sp>
        <p:nvSpPr>
          <p:cNvPr id="3" name="Espace réservé du contenu 2">
            <a:extLst>
              <a:ext uri="{FF2B5EF4-FFF2-40B4-BE49-F238E27FC236}">
                <a16:creationId xmlns:a16="http://schemas.microsoft.com/office/drawing/2014/main" id="{04A7D969-CC63-765C-DCB8-1D2B9B442F6E}"/>
              </a:ext>
            </a:extLst>
          </p:cNvPr>
          <p:cNvSpPr txBox="1">
            <a:spLocks noGrp="1"/>
          </p:cNvSpPr>
          <p:nvPr>
            <p:ph idx="1"/>
          </p:nvPr>
        </p:nvSpPr>
        <p:spPr>
          <a:xfrm>
            <a:off x="1573216" y="7369177"/>
            <a:ext cx="14082710" cy="33308921"/>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7E4DF299-02B3-204E-A227-8774141C5307}"/>
              </a:ext>
            </a:extLst>
          </p:cNvPr>
          <p:cNvSpPr txBox="1">
            <a:spLocks noGrp="1"/>
          </p:cNvSpPr>
          <p:nvPr>
            <p:ph idx="2"/>
          </p:nvPr>
        </p:nvSpPr>
        <p:spPr>
          <a:xfrm>
            <a:off x="15808320" y="7369177"/>
            <a:ext cx="14082710" cy="33308921"/>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19712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0CF7E9-5D9C-9756-0E71-8C67744C10B6}"/>
              </a:ext>
            </a:extLst>
          </p:cNvPr>
          <p:cNvSpPr txBox="1">
            <a:spLocks noGrp="1"/>
          </p:cNvSpPr>
          <p:nvPr>
            <p:ph type="title"/>
          </p:nvPr>
        </p:nvSpPr>
        <p:spPr>
          <a:xfrm>
            <a:off x="2166935" y="2260597"/>
            <a:ext cx="27138313" cy="8204197"/>
          </a:xfrm>
        </p:spPr>
        <p:txBody>
          <a:bodyPr/>
          <a:lstStyle>
            <a:lvl1pPr>
              <a:defRPr lang="fr-FR"/>
            </a:lvl1pPr>
          </a:lstStyle>
          <a:p>
            <a:pPr lvl="0"/>
            <a:r>
              <a:rPr lang="fr-FR"/>
              <a:t>Modifiez le style du titre</a:t>
            </a:r>
            <a:endParaRPr lang="fr-CA"/>
          </a:p>
        </p:txBody>
      </p:sp>
      <p:sp>
        <p:nvSpPr>
          <p:cNvPr id="3" name="Espace réservé du texte 2">
            <a:extLst>
              <a:ext uri="{FF2B5EF4-FFF2-40B4-BE49-F238E27FC236}">
                <a16:creationId xmlns:a16="http://schemas.microsoft.com/office/drawing/2014/main" id="{C780D6E3-AD50-CBD3-4A4E-AB1AAE14B0E8}"/>
              </a:ext>
            </a:extLst>
          </p:cNvPr>
          <p:cNvSpPr txBox="1">
            <a:spLocks noGrp="1"/>
          </p:cNvSpPr>
          <p:nvPr>
            <p:ph type="body" idx="1"/>
          </p:nvPr>
        </p:nvSpPr>
        <p:spPr>
          <a:xfrm>
            <a:off x="2166935" y="10406064"/>
            <a:ext cx="13311185" cy="5099051"/>
          </a:xfrm>
        </p:spPr>
        <p:txBody>
          <a:bodyPr anchor="b"/>
          <a:lstStyle>
            <a:lvl1pPr>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9744D2D-1F69-669F-3203-B3D2D809231E}"/>
              </a:ext>
            </a:extLst>
          </p:cNvPr>
          <p:cNvSpPr txBox="1">
            <a:spLocks noGrp="1"/>
          </p:cNvSpPr>
          <p:nvPr>
            <p:ph idx="2"/>
          </p:nvPr>
        </p:nvSpPr>
        <p:spPr>
          <a:xfrm>
            <a:off x="2166935" y="15505115"/>
            <a:ext cx="13311185" cy="2280602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71576C53-FA21-2898-14D3-AB991A314805}"/>
              </a:ext>
            </a:extLst>
          </p:cNvPr>
          <p:cNvSpPr txBox="1">
            <a:spLocks noGrp="1"/>
          </p:cNvSpPr>
          <p:nvPr>
            <p:ph type="body" idx="3"/>
          </p:nvPr>
        </p:nvSpPr>
        <p:spPr>
          <a:xfrm>
            <a:off x="15928976" y="10406064"/>
            <a:ext cx="13376272" cy="5099051"/>
          </a:xfrm>
        </p:spPr>
        <p:txBody>
          <a:bodyPr anchor="b"/>
          <a:lstStyle>
            <a:lvl1pPr>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1547774-3F83-C4A8-47AE-283B7F12C152}"/>
              </a:ext>
            </a:extLst>
          </p:cNvPr>
          <p:cNvSpPr txBox="1">
            <a:spLocks noGrp="1"/>
          </p:cNvSpPr>
          <p:nvPr>
            <p:ph idx="4"/>
          </p:nvPr>
        </p:nvSpPr>
        <p:spPr>
          <a:xfrm>
            <a:off x="15928976" y="15505115"/>
            <a:ext cx="13376272" cy="2280602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671734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17F29-FAA0-189C-38AD-08A8BC815972}"/>
              </a:ext>
            </a:extLst>
          </p:cNvPr>
          <p:cNvSpPr txBox="1">
            <a:spLocks noGrp="1"/>
          </p:cNvSpPr>
          <p:nvPr>
            <p:ph type="title"/>
          </p:nvPr>
        </p:nvSpPr>
        <p:spPr/>
        <p:txBody>
          <a:bodyPr/>
          <a:lstStyle>
            <a:lvl1pPr>
              <a:defRPr lang="fr-FR"/>
            </a:lvl1pPr>
          </a:lstStyle>
          <a:p>
            <a:pPr lvl="0"/>
            <a:r>
              <a:rPr lang="fr-FR"/>
              <a:t>Modifiez le style du titre</a:t>
            </a:r>
            <a:endParaRPr lang="fr-CA"/>
          </a:p>
        </p:txBody>
      </p:sp>
    </p:spTree>
    <p:extLst>
      <p:ext uri="{BB962C8B-B14F-4D97-AF65-F5344CB8AC3E}">
        <p14:creationId xmlns:p14="http://schemas.microsoft.com/office/powerpoint/2010/main" val="2279765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5083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01F537-6CA2-B216-628A-9E070215F958}"/>
              </a:ext>
            </a:extLst>
          </p:cNvPr>
          <p:cNvSpPr txBox="1">
            <a:spLocks noGrp="1"/>
          </p:cNvSpPr>
          <p:nvPr>
            <p:ph type="title"/>
          </p:nvPr>
        </p:nvSpPr>
        <p:spPr>
          <a:xfrm>
            <a:off x="2166935" y="2830516"/>
            <a:ext cx="10148889" cy="9904415"/>
          </a:xfrm>
        </p:spPr>
        <p:txBody>
          <a:bodyPr anchor="b"/>
          <a:lstStyle>
            <a:lvl1pPr>
              <a:defRPr lang="fr-FR" sz="3200"/>
            </a:lvl1pPr>
          </a:lstStyle>
          <a:p>
            <a:pPr lvl="0"/>
            <a:r>
              <a:rPr lang="fr-FR"/>
              <a:t>Modifiez le style du titre</a:t>
            </a:r>
            <a:endParaRPr lang="fr-CA"/>
          </a:p>
        </p:txBody>
      </p:sp>
      <p:sp>
        <p:nvSpPr>
          <p:cNvPr id="3" name="Espace réservé du contenu 2">
            <a:extLst>
              <a:ext uri="{FF2B5EF4-FFF2-40B4-BE49-F238E27FC236}">
                <a16:creationId xmlns:a16="http://schemas.microsoft.com/office/drawing/2014/main" id="{92A207BD-75C5-7A6A-5A5D-AC6D80D059BB}"/>
              </a:ext>
            </a:extLst>
          </p:cNvPr>
          <p:cNvSpPr txBox="1">
            <a:spLocks noGrp="1"/>
          </p:cNvSpPr>
          <p:nvPr>
            <p:ph idx="1"/>
          </p:nvPr>
        </p:nvSpPr>
        <p:spPr>
          <a:xfrm>
            <a:off x="13376272" y="6111877"/>
            <a:ext cx="15928976" cy="30165671"/>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1EFB020B-8E51-47AE-B413-F5A8DF015281}"/>
              </a:ext>
            </a:extLst>
          </p:cNvPr>
          <p:cNvSpPr txBox="1">
            <a:spLocks noGrp="1"/>
          </p:cNvSpPr>
          <p:nvPr>
            <p:ph type="body" idx="2"/>
          </p:nvPr>
        </p:nvSpPr>
        <p:spPr>
          <a:xfrm>
            <a:off x="2166935" y="12734921"/>
            <a:ext cx="10148889" cy="23591840"/>
          </a:xfrm>
        </p:spPr>
        <p:txBody>
          <a:bodyPr/>
          <a:lstStyle>
            <a:lvl1pPr>
              <a:defRPr sz="1600"/>
            </a:lvl1pPr>
          </a:lstStyle>
          <a:p>
            <a:pPr lvl="0"/>
            <a:r>
              <a:rPr lang="fr-FR"/>
              <a:t>Cliquez pour modifier les styles du texte du masque</a:t>
            </a:r>
          </a:p>
        </p:txBody>
      </p:sp>
    </p:spTree>
    <p:extLst>
      <p:ext uri="{BB962C8B-B14F-4D97-AF65-F5344CB8AC3E}">
        <p14:creationId xmlns:p14="http://schemas.microsoft.com/office/powerpoint/2010/main" val="96634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B42CDD-8C6D-60CD-BA4C-7189C6FDC004}"/>
              </a:ext>
            </a:extLst>
          </p:cNvPr>
          <p:cNvSpPr txBox="1">
            <a:spLocks noGrp="1"/>
          </p:cNvSpPr>
          <p:nvPr>
            <p:ph type="title"/>
          </p:nvPr>
        </p:nvSpPr>
        <p:spPr>
          <a:xfrm>
            <a:off x="2166935" y="2830516"/>
            <a:ext cx="10148889" cy="9904415"/>
          </a:xfrm>
        </p:spPr>
        <p:txBody>
          <a:bodyPr anchor="b"/>
          <a:lstStyle>
            <a:lvl1pPr>
              <a:defRPr lang="fr-FR" sz="3200"/>
            </a:lvl1pPr>
          </a:lstStyle>
          <a:p>
            <a:pPr lvl="0"/>
            <a:r>
              <a:rPr lang="fr-FR"/>
              <a:t>Modifiez le style du titre</a:t>
            </a:r>
            <a:endParaRPr lang="fr-CA"/>
          </a:p>
        </p:txBody>
      </p:sp>
      <p:sp>
        <p:nvSpPr>
          <p:cNvPr id="3" name="Espace réservé pour une image  2">
            <a:extLst>
              <a:ext uri="{FF2B5EF4-FFF2-40B4-BE49-F238E27FC236}">
                <a16:creationId xmlns:a16="http://schemas.microsoft.com/office/drawing/2014/main" id="{D5F79458-AC7B-B9A6-19ED-A15AAA5FA262}"/>
              </a:ext>
            </a:extLst>
          </p:cNvPr>
          <p:cNvSpPr txBox="1">
            <a:spLocks noGrp="1"/>
          </p:cNvSpPr>
          <p:nvPr>
            <p:ph type="pic" idx="1"/>
          </p:nvPr>
        </p:nvSpPr>
        <p:spPr>
          <a:xfrm>
            <a:off x="13376272" y="6111877"/>
            <a:ext cx="15928976" cy="30165671"/>
          </a:xfrm>
        </p:spPr>
        <p:txBody>
          <a:bodyPr/>
          <a:lstStyle>
            <a:lvl1pPr>
              <a:defRPr lang="fr-CA" sz="3200"/>
            </a:lvl1pPr>
          </a:lstStyle>
          <a:p>
            <a:pPr lvl="0"/>
            <a:endParaRPr lang="fr-CA"/>
          </a:p>
        </p:txBody>
      </p:sp>
      <p:sp>
        <p:nvSpPr>
          <p:cNvPr id="4" name="Espace réservé du texte 3">
            <a:extLst>
              <a:ext uri="{FF2B5EF4-FFF2-40B4-BE49-F238E27FC236}">
                <a16:creationId xmlns:a16="http://schemas.microsoft.com/office/drawing/2014/main" id="{FABB994D-DD77-5237-30EE-9E84F45F5365}"/>
              </a:ext>
            </a:extLst>
          </p:cNvPr>
          <p:cNvSpPr txBox="1">
            <a:spLocks noGrp="1"/>
          </p:cNvSpPr>
          <p:nvPr>
            <p:ph type="body" idx="2"/>
          </p:nvPr>
        </p:nvSpPr>
        <p:spPr>
          <a:xfrm>
            <a:off x="2166935" y="12734921"/>
            <a:ext cx="10148889" cy="23591840"/>
          </a:xfrm>
        </p:spPr>
        <p:txBody>
          <a:bodyPr/>
          <a:lstStyle>
            <a:lvl1pPr>
              <a:defRPr sz="1600"/>
            </a:lvl1pPr>
          </a:lstStyle>
          <a:p>
            <a:pPr lvl="0"/>
            <a:r>
              <a:rPr lang="fr-FR"/>
              <a:t>Cliquez pour modifier les styles du texte du masque</a:t>
            </a:r>
          </a:p>
        </p:txBody>
      </p:sp>
    </p:spTree>
    <p:extLst>
      <p:ext uri="{BB962C8B-B14F-4D97-AF65-F5344CB8AC3E}">
        <p14:creationId xmlns:p14="http://schemas.microsoft.com/office/powerpoint/2010/main" val="214494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F20C911-666D-E77E-0590-19BADB21F190}"/>
              </a:ext>
            </a:extLst>
          </p:cNvPr>
          <p:cNvSpPr txBox="1">
            <a:spLocks noGrp="1"/>
          </p:cNvSpPr>
          <p:nvPr>
            <p:ph type="title"/>
          </p:nvPr>
        </p:nvSpPr>
        <p:spPr>
          <a:xfrm>
            <a:off x="4004998" y="3979797"/>
            <a:ext cx="23453637" cy="1612800"/>
          </a:xfrm>
          <a:prstGeom prst="rect">
            <a:avLst/>
          </a:prstGeom>
          <a:noFill/>
          <a:ln>
            <a:noFill/>
          </a:ln>
        </p:spPr>
        <p:txBody>
          <a:bodyPr vert="horz" wrap="square" lIns="452518" tIns="226076" rIns="452518" bIns="226076" anchor="ctr" anchorCtr="1" compatLnSpc="1">
            <a:noAutofit/>
          </a:bodyPr>
          <a:lstStyle/>
          <a:p>
            <a:pPr lvl="0"/>
            <a:endParaRPr lang="en-ZA"/>
          </a:p>
        </p:txBody>
      </p:sp>
      <p:sp>
        <p:nvSpPr>
          <p:cNvPr id="3" name="Espace réservé du texte 2">
            <a:extLst>
              <a:ext uri="{FF2B5EF4-FFF2-40B4-BE49-F238E27FC236}">
                <a16:creationId xmlns:a16="http://schemas.microsoft.com/office/drawing/2014/main" id="{49323E44-8166-B1E4-7B3D-D82DC430C037}"/>
              </a:ext>
            </a:extLst>
          </p:cNvPr>
          <p:cNvSpPr txBox="1">
            <a:spLocks noGrp="1"/>
          </p:cNvSpPr>
          <p:nvPr>
            <p:ph type="body" idx="1"/>
          </p:nvPr>
        </p:nvSpPr>
        <p:spPr>
          <a:xfrm>
            <a:off x="1572841" y="7368838"/>
            <a:ext cx="28317962" cy="33308995"/>
          </a:xfrm>
          <a:prstGeom prst="rect">
            <a:avLst/>
          </a:prstGeom>
          <a:noFill/>
          <a:ln>
            <a:noFill/>
          </a:ln>
        </p:spPr>
        <p:txBody>
          <a:bodyPr vert="horz" wrap="square" lIns="452518" tIns="226076" rIns="452518" bIns="226076"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tab pos="0" algn="l"/>
          <a:tab pos="2265124" algn="l"/>
          <a:tab pos="4530595" algn="l"/>
          <a:tab pos="6796076" algn="l"/>
          <a:tab pos="9061201" algn="l"/>
        </a:tabLst>
        <a:defRPr lang="en-ZA" sz="7900" b="0" i="0" u="none" strike="noStrike" kern="0" cap="none" spc="0" baseline="0">
          <a:solidFill>
            <a:srgbClr val="004C84"/>
          </a:solidFill>
          <a:highlight>
            <a:scrgbClr r="0" g="0" b="0">
              <a:alpha val="0"/>
            </a:scrgbClr>
          </a:highlight>
          <a:uFillTx/>
          <a:latin typeface="Arial Black" pitchFamily="34"/>
        </a:defRPr>
      </a:lvl1pPr>
    </p:titleStyle>
    <p:bodyStyle>
      <a:lvl1pPr marL="0" marR="0" lvl="0" indent="0" algn="l" defTabSz="914400" rtl="0" fontAlgn="auto" hangingPunct="0">
        <a:lnSpc>
          <a:spcPct val="100000"/>
        </a:lnSpc>
        <a:spcBef>
          <a:spcPts val="1275"/>
        </a:spcBef>
        <a:spcAft>
          <a:spcPts val="0"/>
        </a:spcAft>
        <a:buNone/>
        <a:tabLst>
          <a:tab pos="571317" algn="l"/>
          <a:tab pos="2836797" algn="l"/>
          <a:tab pos="5101922" algn="l"/>
          <a:tab pos="7367403" algn="l"/>
        </a:tabLst>
        <a:defRPr lang="fr-FR" sz="5100" b="0" i="0" u="none" strike="noStrike" kern="0" cap="none" spc="0" baseline="0">
          <a:solidFill>
            <a:srgbClr val="695C4C"/>
          </a:solidFill>
          <a:highlight>
            <a:scrgbClr r="0" g="0" b="0">
              <a:alpha val="0"/>
            </a:scrgbClr>
          </a:highlight>
          <a:uFillTx/>
          <a:latin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PowerPoint Presentation">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90765FC-998F-2363-8489-CBFEEAEBECA1}"/>
              </a:ext>
            </a:extLst>
          </p:cNvPr>
          <p:cNvSpPr txBox="1">
            <a:spLocks noGrp="1"/>
          </p:cNvSpPr>
          <p:nvPr>
            <p:ph type="body" idx="4294967295"/>
          </p:nvPr>
        </p:nvSpPr>
        <p:spPr>
          <a:xfrm>
            <a:off x="12912480" y="7713713"/>
            <a:ext cx="17146435" cy="9163604"/>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en-CA" sz="4200">
                <a:solidFill>
                  <a:srgbClr val="4F4946"/>
                </a:solidFill>
                <a:latin typeface="Arial Black" pitchFamily="34"/>
              </a:rPr>
              <a:t>Importance of Neutron-deficient </a:t>
            </a:r>
            <a:r>
              <a:rPr lang="en-CA" sz="4200" baseline="30000">
                <a:solidFill>
                  <a:srgbClr val="4F4946"/>
                </a:solidFill>
                <a:latin typeface="Arial Black" pitchFamily="34"/>
              </a:rPr>
              <a:t>82</a:t>
            </a:r>
            <a:r>
              <a:rPr lang="en-CA" sz="4200">
                <a:solidFill>
                  <a:srgbClr val="4F4946"/>
                </a:solidFill>
                <a:latin typeface="Arial Black" pitchFamily="34"/>
              </a:rPr>
              <a:t>Sr Isotopes</a:t>
            </a:r>
          </a:p>
        </p:txBody>
      </p:sp>
      <p:sp>
        <p:nvSpPr>
          <p:cNvPr id="3" name="Espace réservé du texte 2">
            <a:extLst>
              <a:ext uri="{FF2B5EF4-FFF2-40B4-BE49-F238E27FC236}">
                <a16:creationId xmlns:a16="http://schemas.microsoft.com/office/drawing/2014/main" id="{68A463C0-B205-2734-46B8-5CE8041516EB}"/>
              </a:ext>
            </a:extLst>
          </p:cNvPr>
          <p:cNvSpPr txBox="1">
            <a:spLocks noGrp="1"/>
          </p:cNvSpPr>
          <p:nvPr>
            <p:ph type="body" idx="4294967295"/>
          </p:nvPr>
        </p:nvSpPr>
        <p:spPr>
          <a:xfrm>
            <a:off x="1405076" y="7713722"/>
            <a:ext cx="10671121" cy="9169136"/>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en-CA" sz="4200">
                <a:solidFill>
                  <a:srgbClr val="4F4946"/>
                </a:solidFill>
                <a:latin typeface="Arial Black" pitchFamily="34"/>
              </a:rPr>
              <a:t>Abstract</a:t>
            </a:r>
          </a:p>
        </p:txBody>
      </p:sp>
      <p:sp>
        <p:nvSpPr>
          <p:cNvPr id="4" name="Espace réservé du texte 3">
            <a:extLst>
              <a:ext uri="{FF2B5EF4-FFF2-40B4-BE49-F238E27FC236}">
                <a16:creationId xmlns:a16="http://schemas.microsoft.com/office/drawing/2014/main" id="{C1C21332-A484-592A-F3B2-AF5F9CB5AE4B}"/>
              </a:ext>
            </a:extLst>
          </p:cNvPr>
          <p:cNvSpPr txBox="1">
            <a:spLocks noGrp="1"/>
          </p:cNvSpPr>
          <p:nvPr>
            <p:ph type="body" idx="4294967295"/>
          </p:nvPr>
        </p:nvSpPr>
        <p:spPr>
          <a:xfrm>
            <a:off x="1404719" y="17446623"/>
            <a:ext cx="28654196" cy="9174239"/>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fr-CA" sz="4200">
                <a:solidFill>
                  <a:srgbClr val="4F4946"/>
                </a:solidFill>
                <a:latin typeface="Arial Black" pitchFamily="34"/>
              </a:rPr>
              <a:t>Experimental Facility and Techniques</a:t>
            </a:r>
          </a:p>
        </p:txBody>
      </p:sp>
      <p:sp>
        <p:nvSpPr>
          <p:cNvPr id="5" name="Espace réservé du texte 4">
            <a:extLst>
              <a:ext uri="{FF2B5EF4-FFF2-40B4-BE49-F238E27FC236}">
                <a16:creationId xmlns:a16="http://schemas.microsoft.com/office/drawing/2014/main" id="{3DAA4C96-F05D-798C-D696-2F0B8BA6E33C}"/>
              </a:ext>
            </a:extLst>
          </p:cNvPr>
          <p:cNvSpPr txBox="1">
            <a:spLocks noGrp="1"/>
          </p:cNvSpPr>
          <p:nvPr>
            <p:ph type="body" idx="4294967295"/>
          </p:nvPr>
        </p:nvSpPr>
        <p:spPr>
          <a:xfrm>
            <a:off x="16205042" y="37020535"/>
            <a:ext cx="13854238" cy="3463920"/>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en-CA" sz="4200">
                <a:solidFill>
                  <a:srgbClr val="4F4946"/>
                </a:solidFill>
                <a:latin typeface="Arial Black" pitchFamily="34"/>
              </a:rPr>
              <a:t>Acknowledgements</a:t>
            </a:r>
          </a:p>
        </p:txBody>
      </p:sp>
      <p:sp>
        <p:nvSpPr>
          <p:cNvPr id="6" name="Espace réservé du texte 5">
            <a:extLst>
              <a:ext uri="{FF2B5EF4-FFF2-40B4-BE49-F238E27FC236}">
                <a16:creationId xmlns:a16="http://schemas.microsoft.com/office/drawing/2014/main" id="{80AF8266-D2C2-7841-F4DA-C163526629E2}"/>
              </a:ext>
            </a:extLst>
          </p:cNvPr>
          <p:cNvSpPr txBox="1">
            <a:spLocks noGrp="1"/>
          </p:cNvSpPr>
          <p:nvPr>
            <p:ph type="body" idx="4294967295"/>
          </p:nvPr>
        </p:nvSpPr>
        <p:spPr>
          <a:xfrm>
            <a:off x="1404719" y="37020535"/>
            <a:ext cx="13853882" cy="3463920"/>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en-CA" sz="4200">
                <a:solidFill>
                  <a:srgbClr val="4F4946"/>
                </a:solidFill>
                <a:latin typeface="Arial Black" pitchFamily="34"/>
              </a:rPr>
              <a:t>Conclusions and Outlook</a:t>
            </a:r>
          </a:p>
        </p:txBody>
      </p:sp>
      <p:sp>
        <p:nvSpPr>
          <p:cNvPr id="7" name="Espace réservé du texte 6">
            <a:extLst>
              <a:ext uri="{FF2B5EF4-FFF2-40B4-BE49-F238E27FC236}">
                <a16:creationId xmlns:a16="http://schemas.microsoft.com/office/drawing/2014/main" id="{5FDBF911-B535-8EAA-6A45-ACF86126E6B0}"/>
              </a:ext>
            </a:extLst>
          </p:cNvPr>
          <p:cNvSpPr txBox="1">
            <a:spLocks noGrp="1"/>
          </p:cNvSpPr>
          <p:nvPr>
            <p:ph type="body" idx="4294967295"/>
          </p:nvPr>
        </p:nvSpPr>
        <p:spPr>
          <a:xfrm>
            <a:off x="1404719" y="27155814"/>
            <a:ext cx="28654196" cy="9300956"/>
          </a:xfrm>
          <a:ln w="38157" cap="sq">
            <a:solidFill>
              <a:srgbClr val="002060"/>
            </a:solidFill>
            <a:prstDash val="solid"/>
            <a:round/>
          </a:ln>
        </p:spPr>
        <p:txBody>
          <a:bodyPr/>
          <a:lstStyle/>
          <a:p>
            <a:pPr marL="1693797" lvl="0" indent="-1693797">
              <a:spcBef>
                <a:spcPts val="1050"/>
              </a:spcBef>
              <a:tabLst>
                <a:tab pos="2265114" algn="l"/>
                <a:tab pos="4530594" algn="l"/>
                <a:tab pos="6795719" algn="l"/>
                <a:tab pos="9061200" algn="l"/>
              </a:tabLst>
            </a:pPr>
            <a:r>
              <a:rPr lang="en-ZA" sz="4200">
                <a:solidFill>
                  <a:srgbClr val="4F4946"/>
                </a:solidFill>
                <a:latin typeface="Arial Black" pitchFamily="34"/>
              </a:rPr>
              <a:t>Data Analysis and Results</a:t>
            </a:r>
          </a:p>
        </p:txBody>
      </p:sp>
      <p:sp>
        <p:nvSpPr>
          <p:cNvPr id="8" name="Espace réservé du texte 7">
            <a:extLst>
              <a:ext uri="{FF2B5EF4-FFF2-40B4-BE49-F238E27FC236}">
                <a16:creationId xmlns:a16="http://schemas.microsoft.com/office/drawing/2014/main" id="{6D098F47-7090-7D55-F6CF-5D5CDC293177}"/>
              </a:ext>
            </a:extLst>
          </p:cNvPr>
          <p:cNvSpPr txBox="1">
            <a:spLocks noGrp="1"/>
          </p:cNvSpPr>
          <p:nvPr>
            <p:ph type="body" idx="4294967295"/>
          </p:nvPr>
        </p:nvSpPr>
        <p:spPr>
          <a:xfrm>
            <a:off x="-356" y="3699004"/>
            <a:ext cx="31464357" cy="1371600"/>
          </a:xfrm>
        </p:spPr>
        <p:txBody>
          <a:bodyPr anchorCtr="1"/>
          <a:lstStyle/>
          <a:p>
            <a:pPr marL="1693797" lvl="0" indent="-1693797" algn="ctr">
              <a:spcBef>
                <a:spcPts val="1500"/>
              </a:spcBef>
              <a:tabLst>
                <a:tab pos="2265114" algn="l"/>
                <a:tab pos="4530594" algn="l"/>
                <a:tab pos="6795719" algn="l"/>
                <a:tab pos="9061200" algn="l"/>
              </a:tabLst>
            </a:pPr>
            <a:r>
              <a:rPr lang="en-US" sz="6000">
                <a:solidFill>
                  <a:srgbClr val="6E615D"/>
                </a:solidFill>
                <a:latin typeface="Arial Black" pitchFamily="34"/>
              </a:rPr>
              <a:t>Study of Shape Coexistence in </a:t>
            </a:r>
            <a:r>
              <a:rPr lang="en-US" sz="6000" baseline="30000">
                <a:solidFill>
                  <a:srgbClr val="6E615D"/>
                </a:solidFill>
                <a:latin typeface="Arial Black" pitchFamily="34"/>
              </a:rPr>
              <a:t>82</a:t>
            </a:r>
            <a:r>
              <a:rPr lang="en-US" sz="6000">
                <a:solidFill>
                  <a:srgbClr val="6E615D"/>
                </a:solidFill>
                <a:latin typeface="Arial Black" pitchFamily="34"/>
              </a:rPr>
              <a:t>Sr</a:t>
            </a:r>
          </a:p>
          <a:p>
            <a:pPr marL="1693797" lvl="0" indent="-1693797" algn="ctr">
              <a:spcBef>
                <a:spcPts val="1500"/>
              </a:spcBef>
              <a:tabLst>
                <a:tab pos="2265114" algn="l"/>
                <a:tab pos="4530594" algn="l"/>
                <a:tab pos="6795719" algn="l"/>
                <a:tab pos="9061200" algn="l"/>
              </a:tabLst>
            </a:pPr>
            <a:endParaRPr lang="en-CA" sz="6000">
              <a:solidFill>
                <a:srgbClr val="6E615D"/>
              </a:solidFill>
              <a:latin typeface="Arial Black" pitchFamily="34"/>
            </a:endParaRPr>
          </a:p>
        </p:txBody>
      </p:sp>
      <p:sp>
        <p:nvSpPr>
          <p:cNvPr id="9" name="Espace réservé du texte 8">
            <a:extLst>
              <a:ext uri="{FF2B5EF4-FFF2-40B4-BE49-F238E27FC236}">
                <a16:creationId xmlns:a16="http://schemas.microsoft.com/office/drawing/2014/main" id="{7CCD47FC-D7B2-521C-4DE4-B8BD9A73B077}"/>
              </a:ext>
            </a:extLst>
          </p:cNvPr>
          <p:cNvSpPr txBox="1">
            <a:spLocks noGrp="1"/>
          </p:cNvSpPr>
          <p:nvPr>
            <p:ph type="body" idx="4294967295"/>
          </p:nvPr>
        </p:nvSpPr>
        <p:spPr>
          <a:xfrm>
            <a:off x="17839422" y="18436260"/>
            <a:ext cx="11440616" cy="1932118"/>
          </a:xfrm>
        </p:spPr>
        <p:txBody>
          <a:bodyPr/>
          <a:lstStyle/>
          <a:p>
            <a:pPr lvl="0">
              <a:lnSpc>
                <a:spcPct val="90000"/>
              </a:lnSpc>
              <a:spcBef>
                <a:spcPts val="600"/>
              </a:spcBef>
              <a:buClr>
                <a:srgbClr val="000000"/>
              </a:buClr>
              <a:buSzPct val="100000"/>
              <a:buFont typeface="Arial" pitchFamily="2"/>
              <a:buChar char="•"/>
            </a:pPr>
            <a:r>
              <a:rPr lang="en-GB" sz="2400">
                <a:solidFill>
                  <a:srgbClr val="000000"/>
                </a:solidFill>
                <a:cs typeface="Times" pitchFamily="18"/>
              </a:rPr>
              <a:t>  A beam of 3.4x10</a:t>
            </a:r>
            <a:r>
              <a:rPr lang="en-GB" sz="2400" baseline="30000">
                <a:solidFill>
                  <a:srgbClr val="000000"/>
                </a:solidFill>
                <a:cs typeface="Times" pitchFamily="18"/>
              </a:rPr>
              <a:t>5 </a:t>
            </a:r>
            <a:r>
              <a:rPr lang="en-GB" sz="2400">
                <a:solidFill>
                  <a:srgbClr val="000000"/>
                </a:solidFill>
                <a:cs typeface="Times" pitchFamily="18"/>
              </a:rPr>
              <a:t>pps was impinged on a 2-mg/cm</a:t>
            </a:r>
            <a:r>
              <a:rPr lang="en-GB" sz="2400" baseline="30000">
                <a:solidFill>
                  <a:srgbClr val="000000"/>
                </a:solidFill>
                <a:cs typeface="Times" pitchFamily="18"/>
              </a:rPr>
              <a:t>2 208</a:t>
            </a:r>
            <a:r>
              <a:rPr lang="en-GB" sz="2400">
                <a:solidFill>
                  <a:srgbClr val="000000"/>
                </a:solidFill>
                <a:cs typeface="Times" pitchFamily="18"/>
              </a:rPr>
              <a:t>Pb target at the safe Coulex limit of 4.28 MeV/u and on a 2-mg/cm</a:t>
            </a:r>
            <a:r>
              <a:rPr lang="en-GB" sz="2400" baseline="30000">
                <a:solidFill>
                  <a:srgbClr val="000000"/>
                </a:solidFill>
                <a:cs typeface="Times" pitchFamily="18"/>
              </a:rPr>
              <a:t>2</a:t>
            </a:r>
            <a:r>
              <a:rPr lang="en-GB" sz="2400">
                <a:solidFill>
                  <a:srgbClr val="000000"/>
                </a:solidFill>
                <a:cs typeface="Times" pitchFamily="18"/>
              </a:rPr>
              <a:t> </a:t>
            </a:r>
            <a:r>
              <a:rPr lang="en-GB" sz="2400" baseline="30000">
                <a:solidFill>
                  <a:srgbClr val="000000"/>
                </a:solidFill>
                <a:cs typeface="Times" pitchFamily="18"/>
              </a:rPr>
              <a:t>196</a:t>
            </a:r>
            <a:r>
              <a:rPr lang="en-GB" sz="2400">
                <a:solidFill>
                  <a:srgbClr val="000000"/>
                </a:solidFill>
                <a:cs typeface="Times" pitchFamily="18"/>
              </a:rPr>
              <a:t>Pt target at 4.17 MeV/u.</a:t>
            </a:r>
          </a:p>
          <a:p>
            <a:pPr lvl="0">
              <a:lnSpc>
                <a:spcPct val="90000"/>
              </a:lnSpc>
              <a:spcBef>
                <a:spcPts val="600"/>
              </a:spcBef>
              <a:buClr>
                <a:srgbClr val="000000"/>
              </a:buClr>
              <a:buSzPct val="100000"/>
              <a:buFont typeface="Arial" pitchFamily="2"/>
              <a:buChar char="•"/>
            </a:pPr>
            <a:r>
              <a:rPr lang="en-GB" sz="2400">
                <a:solidFill>
                  <a:srgbClr val="000000"/>
                </a:solidFill>
                <a:cs typeface="Times" pitchFamily="18"/>
              </a:rPr>
              <a:t>  The particle detection was accomplished by the BAMBINO S3 detectors, providing coverage between  30° </a:t>
            </a:r>
            <a:r>
              <a:rPr lang="en-GB" sz="2400">
                <a:solidFill>
                  <a:srgbClr val="000000"/>
                </a:solidFill>
                <a:cs typeface="Arial" pitchFamily="2"/>
              </a:rPr>
              <a:t>→ </a:t>
            </a:r>
            <a:r>
              <a:rPr lang="en-GB" sz="2400">
                <a:solidFill>
                  <a:srgbClr val="000000"/>
                </a:solidFill>
                <a:cs typeface="Times" pitchFamily="18"/>
              </a:rPr>
              <a:t>49.4° and 130.6° </a:t>
            </a:r>
            <a:r>
              <a:rPr lang="en-GB" sz="2400">
                <a:solidFill>
                  <a:srgbClr val="000000"/>
                </a:solidFill>
                <a:cs typeface="Arial" pitchFamily="2"/>
              </a:rPr>
              <a:t>→ </a:t>
            </a:r>
            <a:r>
              <a:rPr lang="en-GB" sz="2400">
                <a:solidFill>
                  <a:srgbClr val="000000"/>
                </a:solidFill>
                <a:cs typeface="Times" pitchFamily="18"/>
              </a:rPr>
              <a:t>160°.</a:t>
            </a:r>
          </a:p>
        </p:txBody>
      </p:sp>
      <p:sp>
        <p:nvSpPr>
          <p:cNvPr id="10" name="Espace réservé du texte 9">
            <a:extLst>
              <a:ext uri="{FF2B5EF4-FFF2-40B4-BE49-F238E27FC236}">
                <a16:creationId xmlns:a16="http://schemas.microsoft.com/office/drawing/2014/main" id="{15BE19A7-4C09-B1CA-7445-539E2BA27ED7}"/>
              </a:ext>
            </a:extLst>
          </p:cNvPr>
          <p:cNvSpPr txBox="1">
            <a:spLocks noGrp="1"/>
          </p:cNvSpPr>
          <p:nvPr>
            <p:ph type="body" idx="4294967295"/>
          </p:nvPr>
        </p:nvSpPr>
        <p:spPr>
          <a:xfrm>
            <a:off x="1762195" y="37845662"/>
            <a:ext cx="13312795" cy="2638437"/>
          </a:xfrm>
        </p:spPr>
        <p:txBody>
          <a:bodyPr/>
          <a:lstStyle/>
          <a:p>
            <a:pPr lvl="0">
              <a:spcBef>
                <a:spcPts val="600"/>
              </a:spcBef>
              <a:buClr>
                <a:srgbClr val="000000"/>
              </a:buClr>
              <a:buSzPct val="100000"/>
              <a:buFont typeface="Arial" pitchFamily="2"/>
              <a:buChar char="•"/>
            </a:pPr>
            <a:r>
              <a:rPr lang="en-US" sz="2400">
                <a:solidFill>
                  <a:srgbClr val="000000"/>
                </a:solidFill>
              </a:rPr>
              <a:t>  Energy calibrations in progress for a better Doppler corrected peak</a:t>
            </a:r>
          </a:p>
          <a:p>
            <a:pPr lvl="0">
              <a:spcBef>
                <a:spcPts val="600"/>
              </a:spcBef>
              <a:buClr>
                <a:srgbClr val="000000"/>
              </a:buClr>
              <a:buSzPct val="100000"/>
              <a:buFont typeface="Arial" pitchFamily="2"/>
              <a:buChar char="•"/>
            </a:pPr>
            <a:r>
              <a:rPr lang="en-US" sz="2400">
                <a:solidFill>
                  <a:srgbClr val="000000"/>
                </a:solidFill>
              </a:rPr>
              <a:t>  Detailed γ-spectroscopy of </a:t>
            </a:r>
            <a:r>
              <a:rPr lang="en-US" sz="2400" b="1" baseline="30000">
                <a:solidFill>
                  <a:srgbClr val="000000"/>
                </a:solidFill>
              </a:rPr>
              <a:t>82</a:t>
            </a:r>
            <a:r>
              <a:rPr lang="en-US" sz="2400" b="1">
                <a:solidFill>
                  <a:srgbClr val="000000"/>
                </a:solidFill>
              </a:rPr>
              <a:t>Sr </a:t>
            </a:r>
            <a:r>
              <a:rPr lang="en-US" sz="2400">
                <a:solidFill>
                  <a:srgbClr val="000000"/>
                </a:solidFill>
              </a:rPr>
              <a:t>in progress</a:t>
            </a:r>
          </a:p>
          <a:p>
            <a:pPr lvl="0">
              <a:spcBef>
                <a:spcPts val="600"/>
              </a:spcBef>
              <a:buClr>
                <a:srgbClr val="000000"/>
              </a:buClr>
              <a:buSzPct val="100000"/>
              <a:buFont typeface="Arial" pitchFamily="2"/>
              <a:buChar char="•"/>
            </a:pPr>
            <a:r>
              <a:rPr lang="en-US" sz="2400">
                <a:solidFill>
                  <a:srgbClr val="000000"/>
                </a:solidFill>
              </a:rPr>
              <a:t>  GOSIA calculations required to extract nuclear structure information (B(E2), Q</a:t>
            </a:r>
            <a:r>
              <a:rPr lang="en-US" sz="2400" baseline="-25000">
                <a:solidFill>
                  <a:srgbClr val="000000"/>
                </a:solidFill>
              </a:rPr>
              <a:t>s</a:t>
            </a:r>
            <a:r>
              <a:rPr lang="en-US" sz="2400">
                <a:solidFill>
                  <a:srgbClr val="000000"/>
                </a:solidFill>
              </a:rPr>
              <a:t>, Q</a:t>
            </a:r>
            <a:r>
              <a:rPr lang="en-US" sz="2400" baseline="-25000">
                <a:solidFill>
                  <a:srgbClr val="000000"/>
                </a:solidFill>
              </a:rPr>
              <a:t>0</a:t>
            </a:r>
            <a:r>
              <a:rPr lang="en-US" sz="2400">
                <a:solidFill>
                  <a:srgbClr val="000000"/>
                </a:solidFill>
              </a:rPr>
              <a:t>)</a:t>
            </a:r>
          </a:p>
        </p:txBody>
      </p:sp>
      <p:sp>
        <p:nvSpPr>
          <p:cNvPr id="11" name="Rectangle 62">
            <a:extLst>
              <a:ext uri="{FF2B5EF4-FFF2-40B4-BE49-F238E27FC236}">
                <a16:creationId xmlns:a16="http://schemas.microsoft.com/office/drawing/2014/main" id="{29E90F2A-D672-E795-9A84-7F16DA47125D}"/>
              </a:ext>
            </a:extLst>
          </p:cNvPr>
          <p:cNvSpPr/>
          <p:nvPr/>
        </p:nvSpPr>
        <p:spPr>
          <a:xfrm>
            <a:off x="2193197" y="25613148"/>
            <a:ext cx="6991200" cy="73187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1" compatLnSpc="1">
            <a:normAutofit/>
          </a:bodyPr>
          <a:lstStyle/>
          <a:p>
            <a:pPr marL="0" marR="0" lvl="0" indent="0" algn="ctr"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2"/>
                <a:ea typeface="ヒラギノ角ゴ Pro W3" pitchFamily="2"/>
                <a:cs typeface="ヒラギノ角ゴ Pro W3" pitchFamily="2"/>
              </a:rPr>
              <a:t>Fig 3: Sketch of the classical hyperbolic trajectory of the projectile following Rutherford scattering in the collision with the still target.</a:t>
            </a:r>
          </a:p>
        </p:txBody>
      </p:sp>
      <p:sp>
        <p:nvSpPr>
          <p:cNvPr id="12" name="Rectangle 68">
            <a:extLst>
              <a:ext uri="{FF2B5EF4-FFF2-40B4-BE49-F238E27FC236}">
                <a16:creationId xmlns:a16="http://schemas.microsoft.com/office/drawing/2014/main" id="{2B0DD467-58CF-6846-2D9F-AAAED351BBB9}"/>
              </a:ext>
            </a:extLst>
          </p:cNvPr>
          <p:cNvSpPr/>
          <p:nvPr/>
        </p:nvSpPr>
        <p:spPr>
          <a:xfrm>
            <a:off x="18623310" y="25646981"/>
            <a:ext cx="10022756" cy="63035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1" compatLnSpc="1">
            <a:noAutofit/>
          </a:bodyPr>
          <a:lstStyle/>
          <a:p>
            <a:pPr marL="0" marR="0" lvl="0" indent="0" algn="ctr"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34"/>
                <a:ea typeface="ヒラギノ角ゴ Pro W3" pitchFamily="2"/>
                <a:cs typeface="Arial" pitchFamily="34"/>
              </a:rPr>
              <a:t>Fig 5: The TIGRESS array composed of 12 high-efficiency TIGRESS germanium clover detectors coupled to 2 double-sided S3 detectors</a:t>
            </a:r>
            <a:r>
              <a:rPr lang="en-CA" sz="1800" b="0" i="0" u="none" strike="noStrike" kern="1200" cap="none" spc="0" baseline="0">
                <a:solidFill>
                  <a:srgbClr val="695C4C"/>
                </a:solidFill>
                <a:uFillTx/>
                <a:latin typeface="Arial" pitchFamily="34"/>
                <a:ea typeface="ヒラギノ角ゴ Pro W3" pitchFamily="2"/>
                <a:cs typeface="Arial" pitchFamily="34"/>
              </a:rPr>
              <a:t>.</a:t>
            </a:r>
          </a:p>
          <a:p>
            <a:pPr marL="0" marR="0" lvl="0" indent="0" algn="ctr"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695C4C"/>
                </a:solidFill>
                <a:uFillTx/>
                <a:latin typeface="Arial" pitchFamily="34"/>
                <a:ea typeface="ヒラギノ角ゴ Pro W3" pitchFamily="2"/>
                <a:cs typeface="Arial" pitchFamily="34"/>
              </a:rPr>
              <a:t>         </a:t>
            </a:r>
          </a:p>
        </p:txBody>
      </p:sp>
      <p:sp>
        <p:nvSpPr>
          <p:cNvPr id="13" name="Text Placeholder 12">
            <a:extLst>
              <a:ext uri="{FF2B5EF4-FFF2-40B4-BE49-F238E27FC236}">
                <a16:creationId xmlns:a16="http://schemas.microsoft.com/office/drawing/2014/main" id="{BB83F3EB-43ED-791E-1C73-F5EFC7063187}"/>
              </a:ext>
            </a:extLst>
          </p:cNvPr>
          <p:cNvSpPr/>
          <p:nvPr/>
        </p:nvSpPr>
        <p:spPr>
          <a:xfrm>
            <a:off x="9677881" y="18751353"/>
            <a:ext cx="7534079" cy="19321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0" compatLnSpc="1">
            <a:normAutofit/>
          </a:bodyPr>
          <a:lstStyle/>
          <a:p>
            <a:pPr marL="0" marR="0" lvl="0" indent="0" algn="just" defTabSz="914400" rtl="0" fontAlgn="auto" hangingPunct="0">
              <a:lnSpc>
                <a:spcPct val="100000"/>
              </a:lnSpc>
              <a:spcBef>
                <a:spcPts val="625"/>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ea typeface="ヒラギノ角ゴ Pro W3" pitchFamily="2"/>
                <a:cs typeface="Arial" pitchFamily="34"/>
              </a:rPr>
              <a:t>The nucleus is excited via first-order or single-step process, and the final states involving the magnetic substates of the 2</a:t>
            </a:r>
            <a:r>
              <a:rPr lang="en-US" sz="2400" b="1" i="0" u="none" strike="noStrike" kern="1200" cap="none" spc="0" baseline="80000">
                <a:solidFill>
                  <a:srgbClr val="000000"/>
                </a:solidFill>
                <a:uFillTx/>
                <a:latin typeface="Arial" pitchFamily="34"/>
                <a:ea typeface="ヒラギノ角ゴ Pro W3" pitchFamily="2"/>
                <a:cs typeface="Arial" pitchFamily="34"/>
              </a:rPr>
              <a:t>+</a:t>
            </a:r>
            <a:r>
              <a:rPr lang="en-US" sz="2400" b="0" i="0" u="none" strike="noStrike" kern="1200" cap="none" spc="0" baseline="0">
                <a:solidFill>
                  <a:srgbClr val="000000"/>
                </a:solidFill>
                <a:uFillTx/>
                <a:latin typeface="Arial" pitchFamily="34"/>
                <a:ea typeface="ヒラギノ角ゴ Pro W3" pitchFamily="2"/>
                <a:cs typeface="Arial" pitchFamily="34"/>
              </a:rPr>
              <a:t> state are populated via reorientation effect.</a:t>
            </a:r>
          </a:p>
        </p:txBody>
      </p:sp>
      <p:sp>
        <p:nvSpPr>
          <p:cNvPr id="14" name="Rectangle 103">
            <a:extLst>
              <a:ext uri="{FF2B5EF4-FFF2-40B4-BE49-F238E27FC236}">
                <a16:creationId xmlns:a16="http://schemas.microsoft.com/office/drawing/2014/main" id="{6610F9DB-9D57-F404-2937-2A480432927C}"/>
              </a:ext>
            </a:extLst>
          </p:cNvPr>
          <p:cNvSpPr/>
          <p:nvPr/>
        </p:nvSpPr>
        <p:spPr>
          <a:xfrm>
            <a:off x="22501079" y="15976277"/>
            <a:ext cx="7194599" cy="101949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1" compatLnSpc="1">
            <a:normAutofit/>
          </a:bodyPr>
          <a:lstStyle/>
          <a:p>
            <a:pPr marL="0" marR="0" lvl="0" indent="0" algn="ctr"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2"/>
                <a:ea typeface="ヒラギノ角ゴ Pro W3" pitchFamily="2"/>
                <a:cs typeface="ヒラギノ角ゴ Pro W3" pitchFamily="2"/>
              </a:rPr>
              <a:t>Fig 2: </a:t>
            </a:r>
            <a:r>
              <a:rPr lang="fr-CA" sz="1800" b="0" i="0" u="none" strike="noStrike" kern="1200" cap="none" spc="0" baseline="0">
                <a:solidFill>
                  <a:srgbClr val="000000"/>
                </a:solidFill>
                <a:uFillTx/>
                <a:latin typeface="Arial" pitchFamily="2"/>
                <a:ea typeface="ヒラギノ角ゴ Pro W3" pitchFamily="2"/>
                <a:cs typeface="ヒラギノ角ゴ Pro W3" pitchFamily="2"/>
              </a:rPr>
              <a:t>Low-lying levels of interest in </a:t>
            </a:r>
            <a:r>
              <a:rPr lang="fr-CA" sz="1800" b="0" i="0" u="none" strike="noStrike" kern="1200" cap="none" spc="0" baseline="30000">
                <a:solidFill>
                  <a:srgbClr val="000000"/>
                </a:solidFill>
                <a:uFillTx/>
                <a:latin typeface="Arial" pitchFamily="2"/>
                <a:ea typeface="ヒラギノ角ゴ Pro W3" pitchFamily="2"/>
                <a:cs typeface="ヒラギノ角ゴ Pro W3" pitchFamily="2"/>
              </a:rPr>
              <a:t>82</a:t>
            </a:r>
            <a:r>
              <a:rPr lang="fr-CA" sz="1800" b="0" i="0" u="none" strike="noStrike" kern="1200" cap="none" spc="0" baseline="0">
                <a:solidFill>
                  <a:srgbClr val="000000"/>
                </a:solidFill>
                <a:uFillTx/>
                <a:latin typeface="Arial" pitchFamily="2"/>
                <a:ea typeface="ヒラギノ角ゴ Pro W3" pitchFamily="2"/>
                <a:cs typeface="ヒラギノ角ゴ Pro W3" pitchFamily="2"/>
              </a:rPr>
              <a:t>Sr</a:t>
            </a:r>
            <a:r>
              <a:rPr lang="en-CA" sz="1800" b="0" i="0" u="none" strike="noStrike" kern="1200" cap="none" spc="0" baseline="0">
                <a:solidFill>
                  <a:srgbClr val="000000"/>
                </a:solidFill>
                <a:uFillTx/>
                <a:latin typeface="Arial" pitchFamily="2"/>
                <a:ea typeface="ヒラギノ角ゴ Pro W3" pitchFamily="2"/>
                <a:cs typeface="ヒラギノ角ゴ Pro W3" pitchFamily="2"/>
              </a:rPr>
              <a:t>. Arrow thicknesses correspond to relative transition intensities. [Ref: NNDC]</a:t>
            </a:r>
          </a:p>
        </p:txBody>
      </p:sp>
      <p:sp>
        <p:nvSpPr>
          <p:cNvPr id="15" name="Rectangle 10">
            <a:extLst>
              <a:ext uri="{FF2B5EF4-FFF2-40B4-BE49-F238E27FC236}">
                <a16:creationId xmlns:a16="http://schemas.microsoft.com/office/drawing/2014/main" id="{4828F9BC-1562-9464-B33D-76567271901A}"/>
              </a:ext>
            </a:extLst>
          </p:cNvPr>
          <p:cNvSpPr/>
          <p:nvPr/>
        </p:nvSpPr>
        <p:spPr>
          <a:xfrm>
            <a:off x="19209166" y="39928665"/>
            <a:ext cx="1811554" cy="46384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ctr" anchorCtr="0" compatLnSpc="1">
            <a:spAutoFit/>
          </a:bodyPr>
          <a:lstStyle/>
          <a:p>
            <a:pPr marL="0" marR="0" lvl="0" indent="0" algn="l" defTabSz="914400" rtl="0" fontAlgn="auto" hangingPunct="1">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ZA" sz="2400" b="1" i="0" u="none" strike="noStrike" kern="1200" cap="none" spc="0" baseline="0">
                <a:solidFill>
                  <a:srgbClr val="000000"/>
                </a:solidFill>
                <a:uFillTx/>
                <a:latin typeface="Arial" pitchFamily="2"/>
                <a:ea typeface="ヒラギノ角ゴ Pro W3" pitchFamily="2"/>
                <a:cs typeface="ヒラギノ角ゴ Pro W3" pitchFamily="2"/>
              </a:rPr>
              <a:t>SA-CERN</a:t>
            </a:r>
            <a:endParaRPr lang="en-CA" sz="24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16" name="Rectangle 10">
            <a:extLst>
              <a:ext uri="{FF2B5EF4-FFF2-40B4-BE49-F238E27FC236}">
                <a16:creationId xmlns:a16="http://schemas.microsoft.com/office/drawing/2014/main" id="{326BD087-621A-E84B-2806-EECFB4027C92}"/>
              </a:ext>
            </a:extLst>
          </p:cNvPr>
          <p:cNvSpPr/>
          <p:nvPr/>
        </p:nvSpPr>
        <p:spPr>
          <a:xfrm>
            <a:off x="16227363" y="40429016"/>
            <a:ext cx="13306321" cy="36971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ctr" anchorCtr="0" compatLnSpc="1">
            <a:sp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17" name="Rectangle 47">
            <a:extLst>
              <a:ext uri="{FF2B5EF4-FFF2-40B4-BE49-F238E27FC236}">
                <a16:creationId xmlns:a16="http://schemas.microsoft.com/office/drawing/2014/main" id="{E3AD21AB-BD7A-D30D-32EE-01A88291DD51}"/>
              </a:ext>
            </a:extLst>
          </p:cNvPr>
          <p:cNvSpPr/>
          <p:nvPr/>
        </p:nvSpPr>
        <p:spPr>
          <a:xfrm>
            <a:off x="9323277" y="35093099"/>
            <a:ext cx="8437680" cy="70343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0" compatLnSpc="1">
            <a:norm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18" name="Text Placeholder 12">
            <a:extLst>
              <a:ext uri="{FF2B5EF4-FFF2-40B4-BE49-F238E27FC236}">
                <a16:creationId xmlns:a16="http://schemas.microsoft.com/office/drawing/2014/main" id="{56D28CF5-7247-17BD-630C-2A770AAE847F}"/>
              </a:ext>
            </a:extLst>
          </p:cNvPr>
          <p:cNvSpPr/>
          <p:nvPr/>
        </p:nvSpPr>
        <p:spPr>
          <a:xfrm>
            <a:off x="13043312" y="8799920"/>
            <a:ext cx="11159995" cy="216108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0" compatLnSpc="1">
            <a:normAutofit/>
          </a:bodyPr>
          <a:lstStyle/>
          <a:p>
            <a:pPr marL="0" marR="0" lvl="0" indent="0" algn="l"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2400" b="1" i="0" u="none" strike="noStrike" kern="1200" cap="none" spc="0" baseline="0">
                <a:solidFill>
                  <a:srgbClr val="000000"/>
                </a:solidFill>
                <a:uFillTx/>
                <a:latin typeface="Arial" pitchFamily="2"/>
                <a:ea typeface="ヒラギノ角ゴ Pro W3" pitchFamily="2"/>
                <a:cs typeface="ヒラギノ角ゴ Pro W3" pitchFamily="2"/>
              </a:rPr>
              <a:t>Systematics of low-lying states:</a:t>
            </a:r>
            <a:endParaRPr lang="en-CA" sz="2400" b="0" i="0" u="none" strike="noStrike" kern="1200" cap="none" spc="0" baseline="0">
              <a:solidFill>
                <a:srgbClr val="000000"/>
              </a:solidFill>
              <a:uFillTx/>
              <a:latin typeface="Arial" pitchFamily="2"/>
              <a:ea typeface="ヒラギノ角ゴ Pro W3" pitchFamily="2"/>
              <a:cs typeface="ヒラギノ角ゴ Pro W3" pitchFamily="2"/>
            </a:endParaRPr>
          </a:p>
          <a:p>
            <a:pPr marL="0" marR="0" lvl="0" indent="355317" algn="l" defTabSz="914400" rtl="0" fontAlgn="auto" hangingPunct="0">
              <a:lnSpc>
                <a:spcPct val="100000"/>
              </a:lnSpc>
              <a:spcBef>
                <a:spcPts val="625"/>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CA" sz="2500" b="0" i="0" u="none" strike="noStrike" kern="1200" cap="none" spc="0" baseline="0">
              <a:solidFill>
                <a:srgbClr val="695C4C"/>
              </a:solidFill>
              <a:uFillTx/>
              <a:latin typeface="Arial" pitchFamily="2"/>
              <a:ea typeface="ヒラギノ角ゴ Pro W3" pitchFamily="2"/>
              <a:cs typeface="ヒラギノ角ゴ Pro W3" pitchFamily="2"/>
            </a:endParaRPr>
          </a:p>
          <a:p>
            <a:pPr marL="0" marR="0" lvl="0" indent="355317" algn="l" defTabSz="914400" rtl="0" fontAlgn="auto" hangingPunct="0">
              <a:lnSpc>
                <a:spcPct val="100000"/>
              </a:lnSpc>
              <a:spcBef>
                <a:spcPts val="625"/>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CA" sz="2500" b="0" i="0" u="none" strike="noStrike" kern="1200" cap="none" spc="0" baseline="0">
              <a:solidFill>
                <a:srgbClr val="695C4C"/>
              </a:solidFill>
              <a:uFillTx/>
              <a:latin typeface="Arial" pitchFamily="2"/>
              <a:ea typeface="ヒラギノ角ゴ Pro W3" pitchFamily="2"/>
              <a:cs typeface="ヒラギノ角ゴ Pro W3" pitchFamily="2"/>
            </a:endParaRPr>
          </a:p>
        </p:txBody>
      </p:sp>
      <p:sp>
        <p:nvSpPr>
          <p:cNvPr id="19" name="Rectangle 103">
            <a:extLst>
              <a:ext uri="{FF2B5EF4-FFF2-40B4-BE49-F238E27FC236}">
                <a16:creationId xmlns:a16="http://schemas.microsoft.com/office/drawing/2014/main" id="{B4670212-62B2-2724-FB12-518DDFAA8D6A}"/>
              </a:ext>
            </a:extLst>
          </p:cNvPr>
          <p:cNvSpPr/>
          <p:nvPr/>
        </p:nvSpPr>
        <p:spPr>
          <a:xfrm>
            <a:off x="13419441" y="14569153"/>
            <a:ext cx="9250564" cy="23511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0" compatLnSpc="1">
            <a:normAutofit/>
          </a:bodyPr>
          <a:lstStyle/>
          <a:p>
            <a:pPr marL="0" marR="0" lvl="0" indent="0" algn="l"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2"/>
                <a:ea typeface="ヒラギノ角ゴ Pro W3" pitchFamily="2"/>
                <a:cs typeface="ヒラギノ角ゴ Pro W3" pitchFamily="2"/>
              </a:rPr>
              <a:t>Fig 1: Steady reduction in excitation energies and a corresponding increase in reduced transition probabilities. </a:t>
            </a:r>
            <a:r>
              <a:rPr lang="en-GB" sz="1800" b="0" i="0" u="none" strike="noStrike" kern="1200" cap="none" spc="0" baseline="0">
                <a:solidFill>
                  <a:srgbClr val="000000"/>
                </a:solidFill>
                <a:uFillTx/>
                <a:latin typeface="Arial" pitchFamily="2"/>
                <a:ea typeface="Times" pitchFamily="18"/>
                <a:cs typeface="Times" pitchFamily="18"/>
              </a:rPr>
              <a:t>This matches well with the behaviour expected as one moves from near-spherical to highly-deformed nuclei [left];</a:t>
            </a:r>
          </a:p>
          <a:p>
            <a:pPr marL="0" marR="0" lvl="0" indent="0" algn="l"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2"/>
                <a:ea typeface="Times" pitchFamily="18"/>
                <a:cs typeface="Times" pitchFamily="18"/>
              </a:rPr>
              <a:t>Excitation energy and transition matrix element ratios are found to increase towards the axial rotor limit for more deformed neutron-rich nuclei. A significant deviation from the B(E2; 4</a:t>
            </a:r>
            <a:r>
              <a:rPr lang="en-GB" sz="1800" b="0" i="0" u="none" strike="noStrike" kern="1200" cap="none" spc="0" baseline="30000">
                <a:solidFill>
                  <a:srgbClr val="000000"/>
                </a:solidFill>
                <a:uFillTx/>
                <a:latin typeface="Arial" pitchFamily="2"/>
                <a:ea typeface="Times" pitchFamily="18"/>
                <a:cs typeface="Times" pitchFamily="18"/>
              </a:rPr>
              <a:t>+</a:t>
            </a:r>
            <a:r>
              <a:rPr lang="en-GB" sz="1800" b="0" i="0" u="none" strike="noStrike" kern="1200" cap="none" spc="0" baseline="0">
                <a:solidFill>
                  <a:srgbClr val="000000"/>
                </a:solidFill>
                <a:uFillTx/>
                <a:latin typeface="Arial" pitchFamily="2"/>
                <a:ea typeface="Times" pitchFamily="18"/>
                <a:cs typeface="Times" pitchFamily="18"/>
              </a:rPr>
              <a:t> </a:t>
            </a:r>
            <a:r>
              <a:rPr lang="en-GB" sz="1800" b="0" i="0" u="none" strike="noStrike" kern="1200" cap="none" spc="0" baseline="0">
                <a:solidFill>
                  <a:srgbClr val="000000"/>
                </a:solidFill>
                <a:uFillTx/>
                <a:latin typeface="Arial" pitchFamily="2"/>
                <a:ea typeface="Arial" pitchFamily="2"/>
                <a:cs typeface="Arial" pitchFamily="2"/>
              </a:rPr>
              <a:t>→</a:t>
            </a:r>
            <a:r>
              <a:rPr lang="en-GB" sz="1800" b="0" i="0" u="none" strike="noStrike" kern="1200" cap="none" spc="0" baseline="0">
                <a:solidFill>
                  <a:srgbClr val="000000"/>
                </a:solidFill>
                <a:uFillTx/>
                <a:latin typeface="Arial" pitchFamily="2"/>
                <a:ea typeface="Times" pitchFamily="18"/>
                <a:cs typeface="Times" pitchFamily="18"/>
              </a:rPr>
              <a:t> 2</a:t>
            </a:r>
            <a:r>
              <a:rPr lang="en-GB" sz="1800" b="0" i="0" u="none" strike="noStrike" kern="1200" cap="none" spc="0" baseline="30000">
                <a:solidFill>
                  <a:srgbClr val="000000"/>
                </a:solidFill>
                <a:uFillTx/>
                <a:latin typeface="Arial" pitchFamily="2"/>
                <a:ea typeface="Times" pitchFamily="18"/>
                <a:cs typeface="Times" pitchFamily="18"/>
              </a:rPr>
              <a:t>+</a:t>
            </a:r>
            <a:r>
              <a:rPr lang="en-GB" sz="1800" b="0" i="0" u="none" strike="noStrike" kern="1200" cap="none" spc="0" baseline="0">
                <a:solidFill>
                  <a:srgbClr val="000000"/>
                </a:solidFill>
                <a:uFillTx/>
                <a:latin typeface="Arial" pitchFamily="2"/>
                <a:ea typeface="Times" pitchFamily="18"/>
                <a:cs typeface="Times" pitchFamily="18"/>
              </a:rPr>
              <a:t>) </a:t>
            </a:r>
            <a:r>
              <a:rPr lang="en-GB" sz="1800" b="0" i="0" u="none" strike="noStrike" kern="1200" cap="none" spc="0" baseline="0">
                <a:solidFill>
                  <a:srgbClr val="000000"/>
                </a:solidFill>
                <a:uFillTx/>
                <a:latin typeface="Arial" pitchFamily="2"/>
                <a:ea typeface="Arial" pitchFamily="2"/>
                <a:cs typeface="Arial" pitchFamily="2"/>
              </a:rPr>
              <a:t>⁄</a:t>
            </a:r>
            <a:r>
              <a:rPr lang="en-GB" sz="1800" b="0" i="0" u="none" strike="noStrike" kern="1200" cap="none" spc="0" baseline="0">
                <a:solidFill>
                  <a:srgbClr val="000000"/>
                </a:solidFill>
                <a:uFillTx/>
                <a:latin typeface="Arial" pitchFamily="2"/>
                <a:ea typeface="Times" pitchFamily="18"/>
                <a:cs typeface="Times" pitchFamily="18"/>
              </a:rPr>
              <a:t> B(E2; 2</a:t>
            </a:r>
            <a:r>
              <a:rPr lang="en-GB" sz="1800" b="0" i="0" u="none" strike="noStrike" kern="1200" cap="none" spc="0" baseline="30000">
                <a:solidFill>
                  <a:srgbClr val="000000"/>
                </a:solidFill>
                <a:uFillTx/>
                <a:latin typeface="Arial" pitchFamily="2"/>
                <a:ea typeface="Times" pitchFamily="18"/>
                <a:cs typeface="Times" pitchFamily="18"/>
              </a:rPr>
              <a:t>+</a:t>
            </a:r>
            <a:r>
              <a:rPr lang="en-GB" sz="1800" b="0" i="0" u="none" strike="noStrike" kern="1200" cap="none" spc="0" baseline="0">
                <a:solidFill>
                  <a:srgbClr val="000000"/>
                </a:solidFill>
                <a:uFillTx/>
                <a:latin typeface="Arial" pitchFamily="2"/>
                <a:ea typeface="Times" pitchFamily="18"/>
                <a:cs typeface="Times" pitchFamily="18"/>
              </a:rPr>
              <a:t> </a:t>
            </a:r>
            <a:r>
              <a:rPr lang="en-GB" sz="1800" b="0" i="0" u="none" strike="noStrike" kern="1200" cap="none" spc="0" baseline="0">
                <a:solidFill>
                  <a:srgbClr val="000000"/>
                </a:solidFill>
                <a:uFillTx/>
                <a:latin typeface="Arial" pitchFamily="2"/>
                <a:ea typeface="Arial" pitchFamily="2"/>
                <a:cs typeface="Arial" pitchFamily="2"/>
              </a:rPr>
              <a:t>→</a:t>
            </a:r>
            <a:r>
              <a:rPr lang="en-GB" sz="1800" b="0" i="0" u="none" strike="noStrike" kern="1200" cap="none" spc="0" baseline="0">
                <a:solidFill>
                  <a:srgbClr val="000000"/>
                </a:solidFill>
                <a:uFillTx/>
                <a:latin typeface="Arial" pitchFamily="2"/>
                <a:ea typeface="Times" pitchFamily="18"/>
                <a:cs typeface="Times" pitchFamily="18"/>
              </a:rPr>
              <a:t>0</a:t>
            </a:r>
            <a:r>
              <a:rPr lang="en-GB" sz="1800" b="0" i="0" u="none" strike="noStrike" kern="1200" cap="none" spc="0" baseline="30000">
                <a:solidFill>
                  <a:srgbClr val="000000"/>
                </a:solidFill>
                <a:uFillTx/>
                <a:latin typeface="Arial" pitchFamily="2"/>
                <a:ea typeface="Times" pitchFamily="18"/>
                <a:cs typeface="Times" pitchFamily="18"/>
              </a:rPr>
              <a:t>+</a:t>
            </a:r>
            <a:r>
              <a:rPr lang="en-GB" sz="1800" b="0" i="0" u="none" strike="noStrike" kern="1200" cap="none" spc="0" baseline="0">
                <a:solidFill>
                  <a:srgbClr val="000000"/>
                </a:solidFill>
                <a:uFillTx/>
                <a:latin typeface="Arial" pitchFamily="2"/>
                <a:ea typeface="Times" pitchFamily="18"/>
                <a:cs typeface="Times" pitchFamily="18"/>
              </a:rPr>
              <a:t>) trend is found for </a:t>
            </a:r>
            <a:r>
              <a:rPr lang="en-GB" sz="1800" b="0" i="0" u="none" strike="noStrike" kern="1200" cap="none" spc="0" baseline="30000">
                <a:solidFill>
                  <a:srgbClr val="000000"/>
                </a:solidFill>
                <a:uFillTx/>
                <a:latin typeface="Arial" pitchFamily="2"/>
                <a:ea typeface="Times" pitchFamily="18"/>
                <a:cs typeface="Times" pitchFamily="18"/>
              </a:rPr>
              <a:t>82</a:t>
            </a:r>
            <a:r>
              <a:rPr lang="en-GB" sz="1800" b="0" i="0" u="none" strike="noStrike" kern="1200" cap="none" spc="0" baseline="0">
                <a:solidFill>
                  <a:srgbClr val="000000"/>
                </a:solidFill>
                <a:uFillTx/>
                <a:latin typeface="Arial" pitchFamily="2"/>
                <a:ea typeface="Times" pitchFamily="18"/>
                <a:cs typeface="Times" pitchFamily="18"/>
              </a:rPr>
              <a:t>Sr.  The behaviours expected for simple vibrational and rotational descriptions are indicated by the dashed lines [right].</a:t>
            </a:r>
          </a:p>
        </p:txBody>
      </p:sp>
      <p:sp>
        <p:nvSpPr>
          <p:cNvPr id="20" name="Text Placeholder 12">
            <a:extLst>
              <a:ext uri="{FF2B5EF4-FFF2-40B4-BE49-F238E27FC236}">
                <a16:creationId xmlns:a16="http://schemas.microsoft.com/office/drawing/2014/main" id="{F4DA5997-CE9C-B290-0569-8916D7CEB76B}"/>
              </a:ext>
            </a:extLst>
          </p:cNvPr>
          <p:cNvSpPr/>
          <p:nvPr/>
        </p:nvSpPr>
        <p:spPr>
          <a:xfrm>
            <a:off x="2193197" y="18751975"/>
            <a:ext cx="7671669" cy="138671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0" compatLnSpc="1">
            <a:noAutofit/>
          </a:bodyPr>
          <a:lstStyle/>
          <a:p>
            <a:pPr marL="0" marR="0" lvl="0" indent="0" algn="just"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ZA" sz="2400" b="1" i="0" u="none" strike="noStrike" kern="1200" cap="none" spc="0" baseline="0">
                <a:solidFill>
                  <a:srgbClr val="000000"/>
                </a:solidFill>
                <a:uFillTx/>
                <a:latin typeface="Arial" pitchFamily="2"/>
                <a:ea typeface="ヒラギノ角ゴ Pro W3" pitchFamily="2"/>
                <a:cs typeface="ヒラギノ角ゴ Pro W3" pitchFamily="2"/>
              </a:rPr>
              <a:t>Coulomb-Excitation: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Powerful tool to probe nuclear collectivity (rotations, vibrations, octupole, gamma bands, shape coexistence, etc.)</a:t>
            </a:r>
          </a:p>
          <a:p>
            <a:pPr marL="0" marR="0" lvl="0" indent="0" algn="l"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24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21" name="Text Placeholder 12">
            <a:extLst>
              <a:ext uri="{FF2B5EF4-FFF2-40B4-BE49-F238E27FC236}">
                <a16:creationId xmlns:a16="http://schemas.microsoft.com/office/drawing/2014/main" id="{5327AD4D-457F-0DCA-747D-902C1EA9D90E}"/>
              </a:ext>
            </a:extLst>
          </p:cNvPr>
          <p:cNvSpPr/>
          <p:nvPr/>
        </p:nvSpPr>
        <p:spPr>
          <a:xfrm>
            <a:off x="2106722" y="28522385"/>
            <a:ext cx="15654244" cy="182231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0" compatLnSpc="1">
            <a:normAutofit/>
          </a:bodyPr>
          <a:lstStyle/>
          <a:p>
            <a:pPr marL="0" marR="0" lvl="0" indent="0" algn="l"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2"/>
                <a:ea typeface="ヒラギノ角ゴ Pro W3" pitchFamily="2"/>
                <a:cs typeface="ヒラギノ角ゴ Pro W3" pitchFamily="2"/>
              </a:rPr>
              <a:t>Particle coincidence condition: </a:t>
            </a:r>
            <a:r>
              <a:rPr lang="en-US" sz="2400" b="0" i="0" u="none" strike="noStrike" kern="1200" cap="none" spc="0" baseline="0">
                <a:solidFill>
                  <a:srgbClr val="000000"/>
                </a:solidFill>
                <a:uFillTx/>
                <a:latin typeface="Arial" pitchFamily="2"/>
                <a:ea typeface="ヒラギノ角ゴ Pro W3" pitchFamily="2"/>
                <a:cs typeface="ヒラギノ角ゴ Pro W3" pitchFamily="2"/>
              </a:rPr>
              <a:t>The background subtraction in the particle and gamma-ray spectra was done by implementing coincidence conditions between the S3 rings and sectors. This condition allows the selection of detected particles with energies of interest in a chosen time window.</a:t>
            </a:r>
            <a:endParaRPr lang="fr-CA" sz="2400" b="0" i="0" u="none" strike="noStrike" kern="1200" cap="none" spc="0" baseline="0">
              <a:solidFill>
                <a:srgbClr val="695C4C"/>
              </a:solidFill>
              <a:uFillTx/>
              <a:latin typeface="Arial" pitchFamily="2"/>
              <a:ea typeface="ヒラギノ角ゴ Pro W3" pitchFamily="2"/>
              <a:cs typeface="ヒラギノ角ゴ Pro W3" pitchFamily="2"/>
            </a:endParaRPr>
          </a:p>
        </p:txBody>
      </p:sp>
      <p:sp>
        <p:nvSpPr>
          <p:cNvPr id="22" name="Text Placeholder 12">
            <a:extLst>
              <a:ext uri="{FF2B5EF4-FFF2-40B4-BE49-F238E27FC236}">
                <a16:creationId xmlns:a16="http://schemas.microsoft.com/office/drawing/2014/main" id="{243EEBAE-1B3C-2EF7-9AC0-FD70414376E2}"/>
              </a:ext>
            </a:extLst>
          </p:cNvPr>
          <p:cNvSpPr/>
          <p:nvPr/>
        </p:nvSpPr>
        <p:spPr>
          <a:xfrm>
            <a:off x="19274765" y="35118967"/>
            <a:ext cx="8856000" cy="107057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1" compatLnSpc="1">
            <a:normAutofit/>
          </a:bodyPr>
          <a:lstStyle/>
          <a:p>
            <a:pPr marL="0" marR="0" lvl="0" indent="0" algn="ctr" defTabSz="914400" rtl="0" fontAlgn="auto" hangingPunct="0">
              <a:lnSpc>
                <a:spcPct val="9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34"/>
                <a:ea typeface="ヒラギノ角ゴ Pro W3" pitchFamily="2"/>
                <a:cs typeface="Arial" pitchFamily="34"/>
              </a:rPr>
              <a:t>Fig 7: Doppler and non-Doppler corrected gamma-ray energy spectra for </a:t>
            </a:r>
            <a:r>
              <a:rPr lang="en-CA" sz="1800" b="0" i="0" u="none" strike="noStrike" kern="1200" cap="none" spc="0" baseline="78000">
                <a:solidFill>
                  <a:srgbClr val="000000"/>
                </a:solidFill>
                <a:uFillTx/>
                <a:latin typeface="Arial" pitchFamily="34"/>
                <a:ea typeface="ヒラギノ角ゴ Pro W3" pitchFamily="2"/>
                <a:cs typeface="Arial" pitchFamily="34"/>
              </a:rPr>
              <a:t>82</a:t>
            </a:r>
            <a:r>
              <a:rPr lang="en-CA" sz="1800" b="0" i="0" u="none" strike="noStrike" kern="1200" cap="none" spc="0" baseline="0">
                <a:solidFill>
                  <a:srgbClr val="000000"/>
                </a:solidFill>
                <a:uFillTx/>
                <a:latin typeface="Arial" pitchFamily="34"/>
                <a:ea typeface="ヒラギノ角ゴ Pro W3" pitchFamily="2"/>
                <a:cs typeface="Arial" pitchFamily="34"/>
              </a:rPr>
              <a:t>Sr</a:t>
            </a:r>
          </a:p>
          <a:p>
            <a:pPr marL="0" marR="0" lvl="0" indent="0" algn="ctr" defTabSz="914400" rtl="0" fontAlgn="auto" hangingPunct="0">
              <a:lnSpc>
                <a:spcPct val="9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CA" sz="1800" b="0" i="0" u="none" strike="noStrike" kern="1200" cap="none" spc="0" baseline="0">
                <a:solidFill>
                  <a:srgbClr val="000000"/>
                </a:solidFill>
                <a:uFillTx/>
                <a:latin typeface="Arial" pitchFamily="34"/>
                <a:ea typeface="ヒラギノ角ゴ Pro W3" pitchFamily="2"/>
                <a:cs typeface="Arial" pitchFamily="34"/>
              </a:rPr>
              <a:t>using the </a:t>
            </a:r>
            <a:r>
              <a:rPr lang="en-CA" sz="1800" b="0" i="0" u="none" strike="noStrike" kern="1200" cap="none" spc="0" baseline="30000">
                <a:solidFill>
                  <a:srgbClr val="000000"/>
                </a:solidFill>
                <a:uFillTx/>
                <a:latin typeface="Arial" pitchFamily="34"/>
                <a:ea typeface="ヒラギノ角ゴ Pro W3" pitchFamily="2"/>
                <a:cs typeface="Arial" pitchFamily="34"/>
              </a:rPr>
              <a:t>208</a:t>
            </a:r>
            <a:r>
              <a:rPr lang="en-CA" sz="1800" b="0" i="0" u="none" strike="noStrike" kern="1200" cap="none" spc="0" baseline="0">
                <a:solidFill>
                  <a:srgbClr val="000000"/>
                </a:solidFill>
                <a:uFillTx/>
                <a:latin typeface="Arial" pitchFamily="34"/>
                <a:ea typeface="ヒラギノ角ゴ Pro W3" pitchFamily="2"/>
                <a:cs typeface="Arial" pitchFamily="34"/>
              </a:rPr>
              <a:t>Pb(</a:t>
            </a:r>
            <a:r>
              <a:rPr lang="en-CA" sz="1800" b="0" i="0" u="none" strike="noStrike" kern="1200" cap="none" spc="0" baseline="30000">
                <a:solidFill>
                  <a:srgbClr val="000000"/>
                </a:solidFill>
                <a:uFillTx/>
                <a:latin typeface="Arial" pitchFamily="34"/>
                <a:ea typeface="ヒラギノ角ゴ Pro W3" pitchFamily="2"/>
                <a:cs typeface="Arial" pitchFamily="34"/>
              </a:rPr>
              <a:t>82</a:t>
            </a:r>
            <a:r>
              <a:rPr lang="en-CA" sz="1800" b="0" i="0" u="none" strike="noStrike" kern="1200" cap="none" spc="0" baseline="0">
                <a:solidFill>
                  <a:srgbClr val="000000"/>
                </a:solidFill>
                <a:uFillTx/>
                <a:latin typeface="Arial" pitchFamily="34"/>
                <a:ea typeface="ヒラギノ角ゴ Pro W3" pitchFamily="2"/>
                <a:cs typeface="Arial" pitchFamily="34"/>
              </a:rPr>
              <a:t>Sr,</a:t>
            </a:r>
            <a:r>
              <a:rPr lang="en-CA" sz="1800" b="0" i="0" u="none" strike="noStrike" kern="1200" cap="none" spc="0" baseline="30000">
                <a:solidFill>
                  <a:srgbClr val="000000"/>
                </a:solidFill>
                <a:uFillTx/>
                <a:latin typeface="Arial" pitchFamily="34"/>
                <a:ea typeface="ヒラギノ角ゴ Pro W3" pitchFamily="2"/>
                <a:cs typeface="Arial" pitchFamily="34"/>
              </a:rPr>
              <a:t>82</a:t>
            </a:r>
            <a:r>
              <a:rPr lang="en-CA" sz="1800" b="0" i="0" u="none" strike="noStrike" kern="1200" cap="none" spc="0" baseline="0">
                <a:solidFill>
                  <a:srgbClr val="000000"/>
                </a:solidFill>
                <a:uFillTx/>
                <a:latin typeface="Arial" pitchFamily="34"/>
                <a:ea typeface="ヒラギノ角ゴ Pro W3" pitchFamily="2"/>
                <a:cs typeface="Arial" pitchFamily="34"/>
              </a:rPr>
              <a:t>Sr*)</a:t>
            </a:r>
            <a:r>
              <a:rPr lang="en-CA" sz="1800" b="0" i="0" u="none" strike="noStrike" kern="1200" cap="none" spc="0" baseline="30000">
                <a:solidFill>
                  <a:srgbClr val="000000"/>
                </a:solidFill>
                <a:uFillTx/>
                <a:latin typeface="Arial" pitchFamily="34"/>
                <a:ea typeface="ヒラギノ角ゴ Pro W3" pitchFamily="2"/>
                <a:cs typeface="Arial" pitchFamily="34"/>
              </a:rPr>
              <a:t>208</a:t>
            </a:r>
            <a:r>
              <a:rPr lang="en-CA" sz="1800" b="0" i="0" u="none" strike="noStrike" kern="1200" cap="none" spc="0" baseline="0">
                <a:solidFill>
                  <a:srgbClr val="000000"/>
                </a:solidFill>
                <a:uFillTx/>
                <a:latin typeface="Arial" pitchFamily="34"/>
                <a:ea typeface="ヒラギノ角ゴ Pro W3" pitchFamily="2"/>
                <a:cs typeface="Arial" pitchFamily="34"/>
              </a:rPr>
              <a:t>Pb* Coulomb-excitation reaction at 4.28 MeV/u.</a:t>
            </a:r>
          </a:p>
        </p:txBody>
      </p:sp>
      <p:sp>
        <p:nvSpPr>
          <p:cNvPr id="23" name="Text Box 17">
            <a:extLst>
              <a:ext uri="{FF2B5EF4-FFF2-40B4-BE49-F238E27FC236}">
                <a16:creationId xmlns:a16="http://schemas.microsoft.com/office/drawing/2014/main" id="{3B3578BA-94D7-2ACE-CD66-58FE7E8EEB5C}"/>
              </a:ext>
            </a:extLst>
          </p:cNvPr>
          <p:cNvSpPr/>
          <p:nvPr/>
        </p:nvSpPr>
        <p:spPr>
          <a:xfrm>
            <a:off x="23428436" y="30922859"/>
            <a:ext cx="6561002" cy="36827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1">
            <a:sp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24" name="Rectangle 5">
            <a:extLst>
              <a:ext uri="{FF2B5EF4-FFF2-40B4-BE49-F238E27FC236}">
                <a16:creationId xmlns:a16="http://schemas.microsoft.com/office/drawing/2014/main" id="{2DD94994-9E95-A3F3-29E6-2301D37F0DF3}"/>
              </a:ext>
            </a:extLst>
          </p:cNvPr>
          <p:cNvSpPr/>
          <p:nvPr/>
        </p:nvSpPr>
        <p:spPr>
          <a:xfrm>
            <a:off x="0" y="-133200"/>
            <a:ext cx="31464357" cy="358271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21225A"/>
          </a:solidFill>
          <a:ln w="25557" cap="sq">
            <a:solidFill>
              <a:srgbClr val="002060"/>
            </a:solidFill>
            <a:prstDash val="solid"/>
            <a:miter/>
          </a:ln>
        </p:spPr>
        <p:txBody>
          <a:bodyPr vert="horz" wrap="square" lIns="90004" tIns="46798" rIns="90004" bIns="46798" anchor="ctr" anchorCtr="0"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25" name="Rectangle 58">
            <a:extLst>
              <a:ext uri="{FF2B5EF4-FFF2-40B4-BE49-F238E27FC236}">
                <a16:creationId xmlns:a16="http://schemas.microsoft.com/office/drawing/2014/main" id="{BE0A4970-9D26-EE60-C345-816F891A6407}"/>
              </a:ext>
            </a:extLst>
          </p:cNvPr>
          <p:cNvSpPr/>
          <p:nvPr/>
        </p:nvSpPr>
        <p:spPr>
          <a:xfrm>
            <a:off x="-49322" y="41368681"/>
            <a:ext cx="31464357" cy="103153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21225A"/>
          </a:solidFill>
          <a:ln w="25557" cap="sq">
            <a:solidFill>
              <a:srgbClr val="002060"/>
            </a:solidFill>
            <a:prstDash val="solid"/>
            <a:miter/>
          </a:ln>
        </p:spPr>
        <p:txBody>
          <a:bodyPr vert="horz" wrap="square" lIns="90004" tIns="46798" rIns="90004" bIns="46798" anchor="ctr" anchorCtr="0" compatLnSpc="1">
            <a:noAutofit/>
          </a:bodyPr>
          <a:lstStyle/>
          <a:p>
            <a:pPr marL="0" marR="0" lvl="0" indent="0" algn="l"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ZA" sz="3800" b="0" i="0" u="none" strike="noStrike" kern="1200" cap="none" spc="0" baseline="0">
              <a:solidFill>
                <a:srgbClr val="000000"/>
              </a:solidFill>
              <a:uFillTx/>
              <a:latin typeface="Arial" pitchFamily="2"/>
              <a:ea typeface="ヒラギノ角ゴ Pro W3" pitchFamily="2"/>
              <a:cs typeface="ヒラギノ角ゴ Pro W3" pitchFamily="2"/>
            </a:endParaRPr>
          </a:p>
        </p:txBody>
      </p:sp>
      <p:pic>
        <p:nvPicPr>
          <p:cNvPr id="26" name="Picture 6">
            <a:extLst>
              <a:ext uri="{FF2B5EF4-FFF2-40B4-BE49-F238E27FC236}">
                <a16:creationId xmlns:a16="http://schemas.microsoft.com/office/drawing/2014/main" id="{D8234013-44E0-149B-BF46-B9B8E6D80065}"/>
              </a:ext>
            </a:extLst>
          </p:cNvPr>
          <p:cNvPicPr>
            <a:picLocks noChangeAspect="1"/>
          </p:cNvPicPr>
          <p:nvPr/>
        </p:nvPicPr>
        <p:blipFill>
          <a:blip r:embed="rId3">
            <a:lum/>
            <a:alphaModFix/>
          </a:blip>
          <a:srcRect/>
          <a:stretch>
            <a:fillRect/>
          </a:stretch>
        </p:blipFill>
        <p:spPr>
          <a:xfrm>
            <a:off x="13208754" y="9633469"/>
            <a:ext cx="9434294" cy="4588514"/>
          </a:xfrm>
          <a:prstGeom prst="rect">
            <a:avLst/>
          </a:prstGeom>
          <a:noFill/>
          <a:ln cap="flat">
            <a:noFill/>
          </a:ln>
        </p:spPr>
      </p:pic>
      <p:pic>
        <p:nvPicPr>
          <p:cNvPr id="27" name="Picture 7">
            <a:extLst>
              <a:ext uri="{FF2B5EF4-FFF2-40B4-BE49-F238E27FC236}">
                <a16:creationId xmlns:a16="http://schemas.microsoft.com/office/drawing/2014/main" id="{729E8EAC-89F3-3D0C-9DB6-75E242A5A15C}"/>
              </a:ext>
            </a:extLst>
          </p:cNvPr>
          <p:cNvPicPr>
            <a:picLocks noChangeAspect="1"/>
          </p:cNvPicPr>
          <p:nvPr/>
        </p:nvPicPr>
        <p:blipFill>
          <a:blip r:embed="rId4">
            <a:lum/>
            <a:alphaModFix/>
          </a:blip>
          <a:srcRect/>
          <a:stretch>
            <a:fillRect/>
          </a:stretch>
        </p:blipFill>
        <p:spPr>
          <a:xfrm>
            <a:off x="23092842" y="10324398"/>
            <a:ext cx="6007763" cy="5703944"/>
          </a:xfrm>
          <a:prstGeom prst="rect">
            <a:avLst/>
          </a:prstGeom>
          <a:noFill/>
          <a:ln cap="flat">
            <a:noFill/>
          </a:ln>
        </p:spPr>
      </p:pic>
      <p:pic>
        <p:nvPicPr>
          <p:cNvPr id="28" name="Image 27">
            <a:extLst>
              <a:ext uri="{FF2B5EF4-FFF2-40B4-BE49-F238E27FC236}">
                <a16:creationId xmlns:a16="http://schemas.microsoft.com/office/drawing/2014/main" id="{E9271DA0-917D-4A5C-49AE-07254A2E064E}"/>
              </a:ext>
            </a:extLst>
          </p:cNvPr>
          <p:cNvPicPr>
            <a:picLocks noChangeAspect="1"/>
          </p:cNvPicPr>
          <p:nvPr/>
        </p:nvPicPr>
        <p:blipFill>
          <a:blip r:embed="rId5">
            <a:lum/>
            <a:alphaModFix/>
          </a:blip>
          <a:srcRect/>
          <a:stretch>
            <a:fillRect/>
          </a:stretch>
        </p:blipFill>
        <p:spPr>
          <a:xfrm>
            <a:off x="18180000" y="20210699"/>
            <a:ext cx="10943996" cy="5319723"/>
          </a:xfrm>
          <a:prstGeom prst="rect">
            <a:avLst/>
          </a:prstGeom>
          <a:noFill/>
          <a:ln cap="flat">
            <a:noFill/>
          </a:ln>
        </p:spPr>
      </p:pic>
      <p:pic>
        <p:nvPicPr>
          <p:cNvPr id="29" name="Picture 11">
            <a:extLst>
              <a:ext uri="{FF2B5EF4-FFF2-40B4-BE49-F238E27FC236}">
                <a16:creationId xmlns:a16="http://schemas.microsoft.com/office/drawing/2014/main" id="{FA2BFC57-D390-05D3-E3D3-69D53D37F724}"/>
              </a:ext>
            </a:extLst>
          </p:cNvPr>
          <p:cNvPicPr>
            <a:picLocks noChangeAspect="1"/>
          </p:cNvPicPr>
          <p:nvPr/>
        </p:nvPicPr>
        <p:blipFill>
          <a:blip r:embed="rId6">
            <a:lum/>
            <a:alphaModFix/>
          </a:blip>
          <a:srcRect/>
          <a:stretch>
            <a:fillRect/>
          </a:stretch>
        </p:blipFill>
        <p:spPr>
          <a:xfrm>
            <a:off x="18359999" y="20368378"/>
            <a:ext cx="2247842" cy="2038316"/>
          </a:xfrm>
          <a:prstGeom prst="rect">
            <a:avLst/>
          </a:prstGeom>
          <a:noFill/>
          <a:ln cap="flat">
            <a:noFill/>
          </a:ln>
        </p:spPr>
      </p:pic>
      <p:pic>
        <p:nvPicPr>
          <p:cNvPr id="30" name="Picture 17">
            <a:extLst>
              <a:ext uri="{FF2B5EF4-FFF2-40B4-BE49-F238E27FC236}">
                <a16:creationId xmlns:a16="http://schemas.microsoft.com/office/drawing/2014/main" id="{BBF6F510-B356-4899-12FA-FF9DF2BE2827}"/>
              </a:ext>
            </a:extLst>
          </p:cNvPr>
          <p:cNvPicPr>
            <a:picLocks noChangeAspect="1"/>
          </p:cNvPicPr>
          <p:nvPr/>
        </p:nvPicPr>
        <p:blipFill>
          <a:blip r:embed="rId7">
            <a:lum/>
            <a:alphaModFix/>
          </a:blip>
          <a:srcRect/>
          <a:stretch>
            <a:fillRect/>
          </a:stretch>
        </p:blipFill>
        <p:spPr>
          <a:xfrm>
            <a:off x="18022321" y="29008297"/>
            <a:ext cx="11477521" cy="6235558"/>
          </a:xfrm>
          <a:prstGeom prst="rect">
            <a:avLst/>
          </a:prstGeom>
          <a:noFill/>
          <a:ln cap="flat">
            <a:noFill/>
          </a:ln>
        </p:spPr>
      </p:pic>
      <p:sp>
        <p:nvSpPr>
          <p:cNvPr id="31" name="TextBox 19">
            <a:extLst>
              <a:ext uri="{FF2B5EF4-FFF2-40B4-BE49-F238E27FC236}">
                <a16:creationId xmlns:a16="http://schemas.microsoft.com/office/drawing/2014/main" id="{EE368F70-C768-398E-B4B6-0C91359FC72A}"/>
              </a:ext>
            </a:extLst>
          </p:cNvPr>
          <p:cNvSpPr/>
          <p:nvPr/>
        </p:nvSpPr>
        <p:spPr>
          <a:xfrm>
            <a:off x="2698915" y="5047085"/>
            <a:ext cx="26146691" cy="120250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1" compatLnSpc="1">
            <a:spAutoFit/>
          </a:bodyPr>
          <a:lstStyle/>
          <a:p>
            <a:pPr marL="0" marR="0" lvl="0" indent="0" algn="ct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S. Masango,</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 </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J.N. Orce,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N. Bernier,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1,2,8</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K. Abrahams,</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 </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F.A. Ali,</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3,4</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L. Atar,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G. C. Ball,</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S. Bhattcharjee,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 </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R. Caballero-Folch,</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A. Chester, </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R. Coleman,</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 </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T. Drake,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11</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E. Dunling,</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2,11</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a:t>
            </a:r>
            <a:b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b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S.A. Gillespie,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B. Greaves,</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G.F. Grinyer,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5</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J. Henderson,</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E. Kasanda,</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R. Lafleur,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D. Muecher,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C. Ngwetsheni,</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1</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a:t>
            </a:r>
            <a:r>
              <a:rPr lang="en-CA" sz="2400" b="0" i="0" u="none" strike="noStrike" kern="1200" cap="none" spc="0" baseline="0" dirty="0">
                <a:solidFill>
                  <a:srgbClr val="000000"/>
                </a:solidFill>
                <a:uFillTx/>
                <a:latin typeface="Arial" pitchFamily="2"/>
                <a:ea typeface="ヒラギノ角ゴ Pro W3" pitchFamily="2"/>
                <a:cs typeface="ヒラギノ角ゴ Pro W3" pitchFamily="2"/>
              </a:rPr>
              <a:t>S. Ntshangase,</a:t>
            </a:r>
            <a:r>
              <a:rPr lang="en-CA" sz="3000" b="0" i="0" u="none" strike="noStrike" kern="1200" cap="none" spc="0" baseline="30000" dirty="0">
                <a:solidFill>
                  <a:srgbClr val="000000"/>
                </a:solidFill>
                <a:uFillTx/>
                <a:latin typeface="Arial" pitchFamily="2"/>
                <a:ea typeface="ヒラギノ角ゴ Pro W3" pitchFamily="2"/>
                <a:cs typeface="ヒラギノ角ゴ Pro W3" pitchFamily="2"/>
              </a:rPr>
              <a:t>12</a:t>
            </a:r>
            <a:r>
              <a:rPr lang="en-CA" sz="2400" b="0" i="0" u="none" strike="noStrike" kern="1200" cap="none" spc="0" baseline="0" dirty="0">
                <a:solidFill>
                  <a:srgbClr val="000000"/>
                </a:solidFill>
                <a:uFillTx/>
                <a:latin typeface="Arial" pitchFamily="2"/>
                <a:ea typeface="ヒラギノ角ゴ Pro W3" pitchFamily="2"/>
                <a:cs typeface="ヒラギノ角ゴ Pro W3" pitchFamily="2"/>
              </a:rPr>
              <a:t> </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B. Olaizola,</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T. Rockman,</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Y. Saito,</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2,8</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L. Sexton,</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2,6</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a:t>
            </a:r>
            <a:b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b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P. Siuryte,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2,6</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J. Smallcombe,</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J.K. Smith,</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C. Svensson,</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E. Timakova,</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2,7</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J. Williams,</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9</a:t>
            </a:r>
            <a:r>
              <a:rPr lang="en-ZA" sz="2400" b="0" i="0" u="none" strike="noStrike" kern="1200" cap="none" spc="0" baseline="0" dirty="0">
                <a:solidFill>
                  <a:srgbClr val="000000"/>
                </a:solidFill>
                <a:uFillTx/>
                <a:latin typeface="Arial" pitchFamily="2"/>
                <a:ea typeface="ヒラギノ角ゴ Pro W3" pitchFamily="2"/>
                <a:cs typeface="ヒラギノ角ゴ Pro W3" pitchFamily="2"/>
              </a:rPr>
              <a:t> T. Zidar</a:t>
            </a:r>
            <a:r>
              <a:rPr lang="en-ZA" sz="3000" b="0" i="0" u="none" strike="noStrike" kern="1200" cap="none" spc="0" baseline="30000" dirty="0">
                <a:solidFill>
                  <a:srgbClr val="000000"/>
                </a:solidFill>
                <a:uFillTx/>
                <a:latin typeface="Arial" pitchFamily="2"/>
                <a:ea typeface="ヒラギノ角ゴ Pro W3" pitchFamily="2"/>
                <a:cs typeface="ヒラギノ角ゴ Pro W3" pitchFamily="2"/>
              </a:rPr>
              <a:t>3</a:t>
            </a:r>
          </a:p>
        </p:txBody>
      </p:sp>
      <p:sp>
        <p:nvSpPr>
          <p:cNvPr id="32" name="TextBox 74">
            <a:extLst>
              <a:ext uri="{FF2B5EF4-FFF2-40B4-BE49-F238E27FC236}">
                <a16:creationId xmlns:a16="http://schemas.microsoft.com/office/drawing/2014/main" id="{AF83CCBF-CF57-DDE5-FB96-34DBC4F7E1FB}"/>
              </a:ext>
            </a:extLst>
          </p:cNvPr>
          <p:cNvSpPr/>
          <p:nvPr/>
        </p:nvSpPr>
        <p:spPr>
          <a:xfrm>
            <a:off x="2918161" y="6440997"/>
            <a:ext cx="25563597" cy="83317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1" compatLnSpc="1">
            <a:spAutoFit/>
          </a:bodyPr>
          <a:lstStyle/>
          <a:p>
            <a:pPr marL="0" marR="0" lvl="0" indent="0" algn="ctr" defTabSz="914400" rtl="0" fontAlgn="auto" hangingPunct="0">
              <a:lnSpc>
                <a:spcPct val="100000"/>
              </a:lnSpc>
              <a:spcBef>
                <a:spcPts val="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1</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the Western Cape,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2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TRIUMF,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3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University of Guelph,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4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University of Sulaimai,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5</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Regina,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6</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Surrey,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7</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McMaster University,</a:t>
            </a:r>
            <a:br>
              <a:rPr lang="en-ZA" sz="2400" b="0" i="0" u="none" strike="noStrike" kern="1200" cap="none" spc="0" baseline="0">
                <a:solidFill>
                  <a:srgbClr val="000000"/>
                </a:solidFill>
                <a:uFillTx/>
                <a:latin typeface="Arial" pitchFamily="2"/>
                <a:ea typeface="ヒラギノ角ゴ Pro W3" pitchFamily="2"/>
                <a:cs typeface="ヒラギノ角ゴ Pro W3" pitchFamily="2"/>
              </a:rPr>
            </a:b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 8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University of British Columbia,</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 9 </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Simon Fraser University,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10</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Toronto,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11</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York, </a:t>
            </a:r>
            <a:r>
              <a:rPr lang="en-ZA" sz="3000" b="0" i="0" u="none" strike="noStrike" kern="1200" cap="none" spc="0" baseline="30000">
                <a:solidFill>
                  <a:srgbClr val="000000"/>
                </a:solidFill>
                <a:uFillTx/>
                <a:latin typeface="Arial" pitchFamily="2"/>
                <a:ea typeface="ヒラギノ角ゴ Pro W3" pitchFamily="2"/>
                <a:cs typeface="ヒラギノ角ゴ Pro W3" pitchFamily="2"/>
              </a:rPr>
              <a:t>12</a:t>
            </a:r>
            <a:r>
              <a:rPr lang="en-ZA" sz="2400" b="0" i="0" u="none" strike="noStrike" kern="1200" cap="none" spc="0" baseline="0">
                <a:solidFill>
                  <a:srgbClr val="000000"/>
                </a:solidFill>
                <a:uFillTx/>
                <a:latin typeface="Arial" pitchFamily="2"/>
                <a:ea typeface="ヒラギノ角ゴ Pro W3" pitchFamily="2"/>
                <a:cs typeface="ヒラギノ角ゴ Pro W3" pitchFamily="2"/>
              </a:rPr>
              <a:t> University of Zululand</a:t>
            </a:r>
          </a:p>
        </p:txBody>
      </p:sp>
      <p:pic>
        <p:nvPicPr>
          <p:cNvPr id="33" name="Picture 20">
            <a:extLst>
              <a:ext uri="{FF2B5EF4-FFF2-40B4-BE49-F238E27FC236}">
                <a16:creationId xmlns:a16="http://schemas.microsoft.com/office/drawing/2014/main" id="{F9ECD29E-B49E-23CF-88E9-35CD2982CB64}"/>
              </a:ext>
            </a:extLst>
          </p:cNvPr>
          <p:cNvPicPr>
            <a:picLocks noChangeAspect="1"/>
          </p:cNvPicPr>
          <p:nvPr/>
        </p:nvPicPr>
        <p:blipFill>
          <a:blip r:embed="rId8">
            <a:lum/>
            <a:alphaModFix/>
          </a:blip>
          <a:srcRect/>
          <a:stretch>
            <a:fillRect/>
          </a:stretch>
        </p:blipFill>
        <p:spPr>
          <a:xfrm>
            <a:off x="18921084" y="38112301"/>
            <a:ext cx="2099636" cy="1768275"/>
          </a:xfrm>
          <a:prstGeom prst="rect">
            <a:avLst/>
          </a:prstGeom>
          <a:noFill/>
          <a:ln cap="flat">
            <a:noFill/>
          </a:ln>
        </p:spPr>
      </p:pic>
      <p:pic>
        <p:nvPicPr>
          <p:cNvPr id="34" name="Picture 22">
            <a:extLst>
              <a:ext uri="{FF2B5EF4-FFF2-40B4-BE49-F238E27FC236}">
                <a16:creationId xmlns:a16="http://schemas.microsoft.com/office/drawing/2014/main" id="{C6CCB4B0-1E5A-2D9C-DAD2-533468AF0ABC}"/>
              </a:ext>
            </a:extLst>
          </p:cNvPr>
          <p:cNvPicPr>
            <a:picLocks noChangeAspect="1"/>
          </p:cNvPicPr>
          <p:nvPr/>
        </p:nvPicPr>
        <p:blipFill>
          <a:blip r:embed="rId9">
            <a:lum/>
            <a:alphaModFix/>
          </a:blip>
          <a:srcRect/>
          <a:stretch>
            <a:fillRect/>
          </a:stretch>
        </p:blipFill>
        <p:spPr>
          <a:xfrm>
            <a:off x="18057068" y="28383222"/>
            <a:ext cx="11477521" cy="6708596"/>
          </a:xfrm>
          <a:prstGeom prst="rect">
            <a:avLst/>
          </a:prstGeom>
          <a:noFill/>
          <a:ln cap="flat">
            <a:noFill/>
          </a:ln>
        </p:spPr>
      </p:pic>
      <p:pic>
        <p:nvPicPr>
          <p:cNvPr id="35" name="Image 34">
            <a:extLst>
              <a:ext uri="{FF2B5EF4-FFF2-40B4-BE49-F238E27FC236}">
                <a16:creationId xmlns:a16="http://schemas.microsoft.com/office/drawing/2014/main" id="{CCE33164-B504-5A15-FA95-8C662A2BCF5D}"/>
              </a:ext>
            </a:extLst>
          </p:cNvPr>
          <p:cNvPicPr>
            <a:picLocks noChangeAspect="1"/>
          </p:cNvPicPr>
          <p:nvPr/>
        </p:nvPicPr>
        <p:blipFill>
          <a:blip r:embed="rId10">
            <a:lum/>
            <a:alphaModFix/>
          </a:blip>
          <a:srcRect/>
          <a:stretch>
            <a:fillRect/>
          </a:stretch>
        </p:blipFill>
        <p:spPr>
          <a:xfrm>
            <a:off x="12030477" y="22023872"/>
            <a:ext cx="4323959" cy="2304004"/>
          </a:xfrm>
          <a:prstGeom prst="rect">
            <a:avLst/>
          </a:prstGeom>
          <a:noFill/>
          <a:ln cap="flat">
            <a:noFill/>
          </a:ln>
        </p:spPr>
      </p:pic>
      <p:pic>
        <p:nvPicPr>
          <p:cNvPr id="36" name="Image 35">
            <a:extLst>
              <a:ext uri="{FF2B5EF4-FFF2-40B4-BE49-F238E27FC236}">
                <a16:creationId xmlns:a16="http://schemas.microsoft.com/office/drawing/2014/main" id="{40D5EC91-7F1B-EBDA-CAED-506B65FC0B76}"/>
              </a:ext>
            </a:extLst>
          </p:cNvPr>
          <p:cNvPicPr>
            <a:picLocks noChangeAspect="1"/>
          </p:cNvPicPr>
          <p:nvPr/>
        </p:nvPicPr>
        <p:blipFill>
          <a:blip r:embed="rId11">
            <a:lum/>
            <a:alphaModFix/>
          </a:blip>
          <a:srcRect l="21408" r="18975"/>
          <a:stretch>
            <a:fillRect/>
          </a:stretch>
        </p:blipFill>
        <p:spPr>
          <a:xfrm>
            <a:off x="10641238" y="21555873"/>
            <a:ext cx="1317238" cy="2952003"/>
          </a:xfrm>
          <a:prstGeom prst="rect">
            <a:avLst/>
          </a:prstGeom>
          <a:noFill/>
          <a:ln cap="flat">
            <a:noFill/>
          </a:ln>
        </p:spPr>
      </p:pic>
      <p:pic>
        <p:nvPicPr>
          <p:cNvPr id="37" name="Image 36">
            <a:extLst>
              <a:ext uri="{FF2B5EF4-FFF2-40B4-BE49-F238E27FC236}">
                <a16:creationId xmlns:a16="http://schemas.microsoft.com/office/drawing/2014/main" id="{86093CBF-FE2E-97FB-9D04-2E608E9D0223}"/>
              </a:ext>
            </a:extLst>
          </p:cNvPr>
          <p:cNvPicPr>
            <a:picLocks noChangeAspect="1"/>
          </p:cNvPicPr>
          <p:nvPr/>
        </p:nvPicPr>
        <p:blipFill>
          <a:blip r:embed="rId12">
            <a:lum/>
            <a:alphaModFix/>
          </a:blip>
          <a:srcRect/>
          <a:stretch>
            <a:fillRect/>
          </a:stretch>
        </p:blipFill>
        <p:spPr>
          <a:xfrm>
            <a:off x="3384002" y="20354699"/>
            <a:ext cx="4034515" cy="4445995"/>
          </a:xfrm>
          <a:prstGeom prst="rect">
            <a:avLst/>
          </a:prstGeom>
          <a:noFill/>
          <a:ln cap="flat">
            <a:noFill/>
          </a:ln>
        </p:spPr>
      </p:pic>
      <p:pic>
        <p:nvPicPr>
          <p:cNvPr id="38" name="Image 37">
            <a:extLst>
              <a:ext uri="{FF2B5EF4-FFF2-40B4-BE49-F238E27FC236}">
                <a16:creationId xmlns:a16="http://schemas.microsoft.com/office/drawing/2014/main" id="{D8B99B08-F257-EBF9-2A7E-F1712904D2C5}"/>
              </a:ext>
            </a:extLst>
          </p:cNvPr>
          <p:cNvPicPr>
            <a:picLocks noChangeAspect="1"/>
          </p:cNvPicPr>
          <p:nvPr/>
        </p:nvPicPr>
        <p:blipFill>
          <a:blip r:embed="rId13">
            <a:lum/>
            <a:alphaModFix/>
          </a:blip>
          <a:srcRect/>
          <a:stretch>
            <a:fillRect/>
          </a:stretch>
        </p:blipFill>
        <p:spPr>
          <a:xfrm>
            <a:off x="2363650" y="14138205"/>
            <a:ext cx="9575999" cy="2686680"/>
          </a:xfrm>
          <a:prstGeom prst="rect">
            <a:avLst/>
          </a:prstGeom>
          <a:noFill/>
          <a:ln cap="flat">
            <a:noFill/>
          </a:ln>
        </p:spPr>
      </p:pic>
      <p:pic>
        <p:nvPicPr>
          <p:cNvPr id="39" name="Image 124">
            <a:extLst>
              <a:ext uri="{FF2B5EF4-FFF2-40B4-BE49-F238E27FC236}">
                <a16:creationId xmlns:a16="http://schemas.microsoft.com/office/drawing/2014/main" id="{255C7AB1-E8FB-6C49-0FCB-3F9F17DF2E95}"/>
              </a:ext>
            </a:extLst>
          </p:cNvPr>
          <p:cNvPicPr>
            <a:picLocks noChangeAspect="1"/>
          </p:cNvPicPr>
          <p:nvPr/>
        </p:nvPicPr>
        <p:blipFill>
          <a:blip r:embed="rId14"/>
          <a:stretch>
            <a:fillRect/>
          </a:stretch>
        </p:blipFill>
        <p:spPr>
          <a:xfrm>
            <a:off x="23336475" y="38044535"/>
            <a:ext cx="4978075" cy="2070210"/>
          </a:xfrm>
          <a:prstGeom prst="rect">
            <a:avLst/>
          </a:prstGeom>
          <a:noFill/>
          <a:ln cap="flat">
            <a:noFill/>
          </a:ln>
        </p:spPr>
      </p:pic>
      <p:sp>
        <p:nvSpPr>
          <p:cNvPr id="40" name="Text Placeholder 12">
            <a:extLst>
              <a:ext uri="{FF2B5EF4-FFF2-40B4-BE49-F238E27FC236}">
                <a16:creationId xmlns:a16="http://schemas.microsoft.com/office/drawing/2014/main" id="{C3BAF2C6-1177-C352-1C2A-7187B1CAAF31}"/>
              </a:ext>
            </a:extLst>
          </p:cNvPr>
          <p:cNvSpPr/>
          <p:nvPr/>
        </p:nvSpPr>
        <p:spPr>
          <a:xfrm>
            <a:off x="5765749" y="35243865"/>
            <a:ext cx="10102894" cy="11315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1" compatLnSpc="1">
            <a:normAutofit/>
          </a:bodyPr>
          <a:lstStyle/>
          <a:p>
            <a:pPr marL="0" marR="0" lvl="0" indent="0" algn="ctr"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2"/>
                <a:ea typeface="ヒラギノ角ゴ Pro W3" pitchFamily="2"/>
                <a:cs typeface="ヒラギノ角ゴ Pro W3" pitchFamily="2"/>
              </a:rPr>
              <a:t>Fig 6: S3 particle spectra for rings 1 (innermost) and 24 (uppermost) [left] and </a:t>
            </a:r>
            <a:br>
              <a:rPr lang="en-US" sz="1800" b="0" i="0" u="none" strike="noStrike" kern="1200" cap="none" spc="0" baseline="0">
                <a:solidFill>
                  <a:srgbClr val="000000"/>
                </a:solidFill>
                <a:uFillTx/>
                <a:latin typeface="Arial" pitchFamily="2"/>
                <a:ea typeface="ヒラギノ角ゴ Pro W3" pitchFamily="2"/>
                <a:cs typeface="ヒラギノ角ゴ Pro W3" pitchFamily="2"/>
              </a:rPr>
            </a:br>
            <a:r>
              <a:rPr lang="en-US" sz="1800" b="0" i="0" u="none" strike="noStrike" kern="1200" cap="none" spc="0" baseline="0">
                <a:solidFill>
                  <a:srgbClr val="000000"/>
                </a:solidFill>
                <a:uFillTx/>
                <a:latin typeface="Arial" pitchFamily="2"/>
                <a:ea typeface="ヒラギノ角ゴ Pro W3" pitchFamily="2"/>
                <a:cs typeface="ヒラギノ角ゴ Pro W3" pitchFamily="2"/>
              </a:rPr>
              <a:t>S3-S3 time coincidence spectra [right] showing the coincidence gates [red vertical lines].</a:t>
            </a:r>
          </a:p>
          <a:p>
            <a:pPr marL="0" marR="0" lvl="0" indent="0" algn="ctr"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fr-CA" sz="1800" b="0" i="0" u="none" strike="noStrike" kern="1200" cap="none" spc="0" baseline="0">
              <a:solidFill>
                <a:srgbClr val="000000"/>
              </a:solidFill>
              <a:uFillTx/>
              <a:latin typeface="Arial" pitchFamily="2"/>
              <a:ea typeface="ヒラギノ角ゴ Pro W3" pitchFamily="2"/>
              <a:cs typeface="ヒラギノ角ゴ Pro W3" pitchFamily="2"/>
            </a:endParaRPr>
          </a:p>
          <a:p>
            <a:pPr marL="0" marR="0" lvl="0" indent="0" algn="ctr"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fr-CA" sz="1800" b="0" i="0" u="none" strike="noStrike" kern="1200" cap="none" spc="0" baseline="0">
              <a:solidFill>
                <a:srgbClr val="695C4C"/>
              </a:solidFill>
              <a:uFillTx/>
              <a:latin typeface="Arial" pitchFamily="2"/>
              <a:ea typeface="ヒラギノ角ゴ Pro W3" pitchFamily="2"/>
              <a:cs typeface="ヒラギノ角ゴ Pro W3" pitchFamily="2"/>
            </a:endParaRPr>
          </a:p>
          <a:p>
            <a:pPr marL="0" marR="0" lvl="0" indent="0" algn="ctr"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fr-CA" sz="1800" b="0" i="0" u="none" strike="noStrike" kern="1200" cap="none" spc="0" baseline="0">
              <a:solidFill>
                <a:srgbClr val="695C4C"/>
              </a:solidFill>
              <a:uFillTx/>
              <a:latin typeface="Arial" pitchFamily="2"/>
              <a:ea typeface="ヒラギノ角ゴ Pro W3" pitchFamily="2"/>
              <a:cs typeface="ヒラギノ角ゴ Pro W3" pitchFamily="2"/>
            </a:endParaRPr>
          </a:p>
          <a:p>
            <a:pPr marL="0" marR="0" lvl="0" indent="0" algn="ctr"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fr-CA" sz="1800" b="0" i="0" u="none" strike="noStrike" kern="1200" cap="none" spc="0" baseline="0">
              <a:solidFill>
                <a:srgbClr val="695C4C"/>
              </a:solidFill>
              <a:uFillTx/>
              <a:latin typeface="Arial" pitchFamily="2"/>
              <a:ea typeface="ヒラギノ角ゴ Pro W3" pitchFamily="2"/>
              <a:cs typeface="ヒラギノ角ゴ Pro W3" pitchFamily="2"/>
            </a:endParaRPr>
          </a:p>
        </p:txBody>
      </p:sp>
      <p:pic>
        <p:nvPicPr>
          <p:cNvPr id="41" name="Image 128">
            <a:extLst>
              <a:ext uri="{FF2B5EF4-FFF2-40B4-BE49-F238E27FC236}">
                <a16:creationId xmlns:a16="http://schemas.microsoft.com/office/drawing/2014/main" id="{6958D3A6-2185-9224-B3A8-4E85175DE716}"/>
              </a:ext>
            </a:extLst>
          </p:cNvPr>
          <p:cNvPicPr>
            <a:picLocks noChangeAspect="1"/>
          </p:cNvPicPr>
          <p:nvPr/>
        </p:nvPicPr>
        <p:blipFill>
          <a:blip r:embed="rId15"/>
          <a:stretch>
            <a:fillRect/>
          </a:stretch>
        </p:blipFill>
        <p:spPr>
          <a:xfrm>
            <a:off x="2193197" y="30235632"/>
            <a:ext cx="8036368" cy="4989972"/>
          </a:xfrm>
          <a:prstGeom prst="rect">
            <a:avLst/>
          </a:prstGeom>
          <a:noFill/>
          <a:ln cap="flat">
            <a:noFill/>
          </a:ln>
        </p:spPr>
      </p:pic>
      <p:pic>
        <p:nvPicPr>
          <p:cNvPr id="42" name="Image 129">
            <a:extLst>
              <a:ext uri="{FF2B5EF4-FFF2-40B4-BE49-F238E27FC236}">
                <a16:creationId xmlns:a16="http://schemas.microsoft.com/office/drawing/2014/main" id="{AED428DD-9D81-BB45-791B-4C3730B8953D}"/>
              </a:ext>
            </a:extLst>
          </p:cNvPr>
          <p:cNvPicPr>
            <a:picLocks noChangeAspect="1"/>
          </p:cNvPicPr>
          <p:nvPr/>
        </p:nvPicPr>
        <p:blipFill>
          <a:blip r:embed="rId16"/>
          <a:stretch>
            <a:fillRect/>
          </a:stretch>
        </p:blipFill>
        <p:spPr>
          <a:xfrm>
            <a:off x="9812462" y="30302402"/>
            <a:ext cx="8026968" cy="4923202"/>
          </a:xfrm>
          <a:prstGeom prst="rect">
            <a:avLst/>
          </a:prstGeom>
          <a:noFill/>
          <a:ln cap="flat">
            <a:noFill/>
          </a:ln>
        </p:spPr>
      </p:pic>
      <p:sp>
        <p:nvSpPr>
          <p:cNvPr id="43" name="Text Placeholder 8">
            <a:extLst>
              <a:ext uri="{FF2B5EF4-FFF2-40B4-BE49-F238E27FC236}">
                <a16:creationId xmlns:a16="http://schemas.microsoft.com/office/drawing/2014/main" id="{86260A4B-CBDC-FCF5-8561-75DC5CB3564D}"/>
              </a:ext>
            </a:extLst>
          </p:cNvPr>
          <p:cNvSpPr/>
          <p:nvPr/>
        </p:nvSpPr>
        <p:spPr>
          <a:xfrm>
            <a:off x="195123" y="40365301"/>
            <a:ext cx="31428001" cy="163835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1" compatLnSpc="1">
            <a:noAutofit/>
          </a:bodyPr>
          <a:lstStyle/>
          <a:p>
            <a:pPr marL="1693797" marR="0" lvl="0" indent="-1693797" algn="ctr" defTabSz="914400" rtl="0" fontAlgn="auto" hangingPunct="0">
              <a:lnSpc>
                <a:spcPct val="100000"/>
              </a:lnSpc>
              <a:spcBef>
                <a:spcPts val="1000"/>
              </a:spcBef>
              <a:spcAft>
                <a:spcPts val="0"/>
              </a:spcAft>
              <a:buNone/>
              <a:tabLst>
                <a:tab pos="1693797" algn="l"/>
                <a:tab pos="3955675" algn="l"/>
                <a:tab pos="6217919" algn="l"/>
                <a:tab pos="8480153" algn="l"/>
                <a:tab pos="10742397" algn="l"/>
              </a:tabLst>
              <a:defRPr sz="1800" b="0" i="0" u="none" strike="noStrike" kern="0" cap="none" spc="0" baseline="0">
                <a:solidFill>
                  <a:srgbClr val="000000"/>
                </a:solidFill>
                <a:uFillTx/>
              </a:defRPr>
            </a:pPr>
            <a:r>
              <a:rPr lang="en-CA" sz="4200" b="1" i="0" u="none" strike="noStrike" kern="1200" cap="none" spc="0" baseline="0" dirty="0">
                <a:solidFill>
                  <a:srgbClr val="3B3838"/>
                </a:solidFill>
                <a:uFillTx/>
                <a:latin typeface="Arial" pitchFamily="2"/>
                <a:ea typeface="ヒラギノ角ゴ Pro W3" pitchFamily="2"/>
                <a:cs typeface="ヒラギノ角ゴ Pro W3" pitchFamily="2"/>
              </a:rPr>
              <a:t>Contact : email@</a:t>
            </a:r>
            <a:r>
              <a:rPr lang="en-CA" sz="4200" b="1" dirty="0">
                <a:solidFill>
                  <a:srgbClr val="3B3838"/>
                </a:solidFill>
                <a:latin typeface="Arial" pitchFamily="2"/>
                <a:ea typeface="ヒラギノ角ゴ Pro W3" pitchFamily="2"/>
                <a:cs typeface="ヒラギノ角ゴ Pro W3" pitchFamily="2"/>
              </a:rPr>
              <a:t>e</a:t>
            </a:r>
            <a:r>
              <a:rPr lang="en-CA" sz="4200" b="1" i="0" u="none" strike="noStrike" kern="1200" cap="none" spc="0" baseline="0" dirty="0">
                <a:solidFill>
                  <a:srgbClr val="3B3838"/>
                </a:solidFill>
                <a:uFillTx/>
                <a:latin typeface="Arial" pitchFamily="2"/>
                <a:ea typeface="ヒラギノ角ゴ Pro W3" pitchFamily="2"/>
                <a:cs typeface="ヒラギノ角ゴ Pro W3" pitchFamily="2"/>
              </a:rPr>
              <a:t>mail.com</a:t>
            </a:r>
            <a:endParaRPr lang="en-CA" sz="4200" b="0" i="0" u="none" strike="noStrike" kern="1200" cap="none" spc="0" baseline="0" dirty="0">
              <a:solidFill>
                <a:srgbClr val="3B3838"/>
              </a:solidFill>
              <a:uFillTx/>
              <a:latin typeface="Arial" pitchFamily="2"/>
              <a:ea typeface="ヒラギノ角ゴ Pro W3" pitchFamily="2"/>
              <a:cs typeface="ヒラギノ角ゴ Pro W3" pitchFamily="2"/>
            </a:endParaRPr>
          </a:p>
        </p:txBody>
      </p:sp>
      <p:sp>
        <p:nvSpPr>
          <p:cNvPr id="44" name="Espace réservé du texte 18">
            <a:extLst>
              <a:ext uri="{FF2B5EF4-FFF2-40B4-BE49-F238E27FC236}">
                <a16:creationId xmlns:a16="http://schemas.microsoft.com/office/drawing/2014/main" id="{BFA9E826-423B-5BAA-9775-4AD29D93B268}"/>
              </a:ext>
            </a:extLst>
          </p:cNvPr>
          <p:cNvSpPr txBox="1"/>
          <p:nvPr/>
        </p:nvSpPr>
        <p:spPr>
          <a:xfrm>
            <a:off x="1223211" y="8798658"/>
            <a:ext cx="11223757" cy="6513481"/>
          </a:xfrm>
          <a:prstGeom prst="rect">
            <a:avLst/>
          </a:prstGeom>
          <a:noFill/>
          <a:ln cap="flat">
            <a:noFill/>
          </a:ln>
        </p:spPr>
        <p:txBody>
          <a:bodyPr vert="horz" wrap="square" lIns="452518" tIns="226076" rIns="452518" bIns="226076" anchor="t" anchorCtr="0" compatLnSpc="1">
            <a:noAutofit/>
          </a:bodyPr>
          <a:lstStyle/>
          <a:p>
            <a:pPr marL="0" marR="0" lvl="0" indent="355317" algn="l" defTabSz="914400" rtl="0" fontAlgn="auto" hangingPunct="0">
              <a:lnSpc>
                <a:spcPct val="100000"/>
              </a:lnSpc>
              <a:spcBef>
                <a:spcPts val="600"/>
              </a:spcBef>
              <a:spcAft>
                <a:spcPts val="0"/>
              </a:spcAft>
              <a:buNone/>
              <a:tabLst>
                <a:tab pos="571317" algn="l"/>
                <a:tab pos="2836797" algn="l"/>
                <a:tab pos="5101922" algn="l"/>
                <a:tab pos="7367403" algn="l"/>
              </a:tabLst>
              <a:defRPr sz="1800" b="0" i="0" u="none" strike="noStrike" kern="0" cap="none" spc="0" baseline="0">
                <a:solidFill>
                  <a:srgbClr val="000000"/>
                </a:solidFill>
                <a:uFillTx/>
              </a:defRPr>
            </a:pPr>
            <a:r>
              <a:rPr lang="en-GB" sz="2400" b="0" i="0" u="none" strike="noStrike" kern="0" cap="none" spc="0" baseline="0">
                <a:solidFill>
                  <a:srgbClr val="000000"/>
                </a:solidFill>
                <a:highlight>
                  <a:scrgbClr r="0" g="0" b="0">
                    <a:alpha val="0"/>
                  </a:scrgbClr>
                </a:highlight>
                <a:uFillTx/>
                <a:latin typeface="Arial" pitchFamily="34"/>
                <a:cs typeface="Arial" pitchFamily="34"/>
              </a:rPr>
              <a:t>The nucleus </a:t>
            </a:r>
            <a:r>
              <a:rPr lang="en-GB" sz="2400" b="0" i="0" u="none" strike="noStrike" kern="0" cap="none" spc="0" baseline="30000">
                <a:solidFill>
                  <a:srgbClr val="000000"/>
                </a:solidFill>
                <a:highlight>
                  <a:scrgbClr r="0" g="0" b="0">
                    <a:alpha val="0"/>
                  </a:scrgbClr>
                </a:highlight>
                <a:uFillTx/>
                <a:latin typeface="Arial" pitchFamily="34"/>
                <a:cs typeface="Arial" pitchFamily="34"/>
              </a:rPr>
              <a:t>82</a:t>
            </a:r>
            <a:r>
              <a:rPr lang="en-GB" sz="2400" b="0" i="0" u="none" strike="noStrike" kern="0" cap="none" spc="0" baseline="0">
                <a:solidFill>
                  <a:srgbClr val="000000"/>
                </a:solidFill>
                <a:highlight>
                  <a:scrgbClr r="0" g="0" b="0">
                    <a:alpha val="0"/>
                  </a:scrgbClr>
                </a:highlight>
                <a:uFillTx/>
                <a:latin typeface="Arial" pitchFamily="34"/>
                <a:cs typeface="Arial" pitchFamily="34"/>
              </a:rPr>
              <a:t>Sr lies in a transitional region of the nuclear landscape, between the spherical nuclei about N = 50 and highly-deformed isotopes in the N≤40 region. The ratio of B(E2; 4</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0">
                <a:solidFill>
                  <a:srgbClr val="000000"/>
                </a:solidFill>
                <a:highlight>
                  <a:scrgbClr r="0" g="0" b="0">
                    <a:alpha val="0"/>
                  </a:scrgbClr>
                </a:highlight>
                <a:uFillTx/>
                <a:latin typeface="Arial" pitchFamily="34"/>
                <a:cs typeface="Arial" pitchFamily="34"/>
              </a:rPr>
              <a:t> →2</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0">
                <a:solidFill>
                  <a:srgbClr val="000000"/>
                </a:solidFill>
                <a:highlight>
                  <a:scrgbClr r="0" g="0" b="0">
                    <a:alpha val="0"/>
                  </a:scrgbClr>
                </a:highlight>
                <a:uFillTx/>
                <a:latin typeface="Arial" pitchFamily="34"/>
                <a:cs typeface="Arial" pitchFamily="34"/>
              </a:rPr>
              <a:t>) ⁄ B(E2; 2</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0">
                <a:solidFill>
                  <a:srgbClr val="000000"/>
                </a:solidFill>
                <a:highlight>
                  <a:scrgbClr r="0" g="0" b="0">
                    <a:alpha val="0"/>
                  </a:scrgbClr>
                </a:highlight>
                <a:uFillTx/>
                <a:latin typeface="Arial" pitchFamily="34"/>
                <a:cs typeface="Arial" pitchFamily="34"/>
              </a:rPr>
              <a:t> →0</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0">
                <a:solidFill>
                  <a:srgbClr val="000000"/>
                </a:solidFill>
                <a:highlight>
                  <a:scrgbClr r="0" g="0" b="0">
                    <a:alpha val="0"/>
                  </a:scrgbClr>
                </a:highlight>
                <a:uFillTx/>
                <a:latin typeface="Arial" pitchFamily="34"/>
                <a:cs typeface="Arial" pitchFamily="34"/>
              </a:rPr>
              <a:t>) deviates heavily from systematics at </a:t>
            </a:r>
            <a:r>
              <a:rPr lang="en-GB" sz="2400" b="0" i="0" u="none" strike="noStrike" kern="0" cap="none" spc="0" baseline="30000">
                <a:solidFill>
                  <a:srgbClr val="000000"/>
                </a:solidFill>
                <a:highlight>
                  <a:scrgbClr r="0" g="0" b="0">
                    <a:alpha val="0"/>
                  </a:scrgbClr>
                </a:highlight>
                <a:uFillTx/>
                <a:latin typeface="Arial" pitchFamily="34"/>
                <a:cs typeface="Arial" pitchFamily="34"/>
              </a:rPr>
              <a:t>82</a:t>
            </a:r>
            <a:r>
              <a:rPr lang="en-GB" sz="2400" b="0" i="0" u="none" strike="noStrike" kern="0" cap="none" spc="0" baseline="0">
                <a:solidFill>
                  <a:srgbClr val="000000"/>
                </a:solidFill>
                <a:highlight>
                  <a:scrgbClr r="0" g="0" b="0">
                    <a:alpha val="0"/>
                  </a:scrgbClr>
                </a:highlight>
                <a:uFillTx/>
                <a:latin typeface="Arial" pitchFamily="34"/>
                <a:cs typeface="Arial" pitchFamily="34"/>
              </a:rPr>
              <a:t>Sr, which could indicate additional physics at relatively low excitation energy. Shape effects in </a:t>
            </a:r>
            <a:r>
              <a:rPr lang="en-GB" sz="2400" b="0" i="0" u="none" strike="noStrike" kern="0" cap="none" spc="0" baseline="30000">
                <a:solidFill>
                  <a:srgbClr val="000000"/>
                </a:solidFill>
                <a:highlight>
                  <a:scrgbClr r="0" g="0" b="0">
                    <a:alpha val="0"/>
                  </a:scrgbClr>
                </a:highlight>
                <a:uFillTx/>
                <a:latin typeface="Arial" pitchFamily="34"/>
                <a:cs typeface="Arial" pitchFamily="34"/>
              </a:rPr>
              <a:t>82</a:t>
            </a:r>
            <a:r>
              <a:rPr lang="en-GB" sz="2400" b="0" i="0" u="none" strike="noStrike" kern="0" cap="none" spc="0" baseline="0">
                <a:solidFill>
                  <a:srgbClr val="000000"/>
                </a:solidFill>
                <a:highlight>
                  <a:scrgbClr r="0" g="0" b="0">
                    <a:alpha val="0"/>
                  </a:scrgbClr>
                </a:highlight>
                <a:uFillTx/>
                <a:latin typeface="Arial" pitchFamily="34"/>
                <a:cs typeface="Arial" pitchFamily="34"/>
              </a:rPr>
              <a:t>Sr have been investigated through safe multi-step Coulomb excitation using the TIGRESS array at TRIUMF, with the intention of measuring the B(E2) and Q</a:t>
            </a:r>
            <a:r>
              <a:rPr lang="en-GB" sz="2400" b="0" i="0" u="none" strike="noStrike" kern="0" cap="none" spc="0" baseline="-33000">
                <a:solidFill>
                  <a:srgbClr val="000000"/>
                </a:solidFill>
                <a:highlight>
                  <a:scrgbClr r="0" g="0" b="0">
                    <a:alpha val="0"/>
                  </a:scrgbClr>
                </a:highlight>
                <a:uFillTx/>
                <a:latin typeface="Arial" pitchFamily="34"/>
                <a:cs typeface="Arial" pitchFamily="34"/>
              </a:rPr>
              <a:t>S</a:t>
            </a:r>
            <a:r>
              <a:rPr lang="en-GB" sz="2400" b="0" i="0" u="none" strike="noStrike" kern="0" cap="none" spc="0" baseline="0">
                <a:solidFill>
                  <a:srgbClr val="000000"/>
                </a:solidFill>
                <a:highlight>
                  <a:scrgbClr r="0" g="0" b="0">
                    <a:alpha val="0"/>
                  </a:scrgbClr>
                </a:highlight>
                <a:uFillTx/>
                <a:latin typeface="Arial" pitchFamily="34"/>
                <a:cs typeface="Arial" pitchFamily="34"/>
              </a:rPr>
              <a:t> values, in particular Qs(2</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25000">
                <a:solidFill>
                  <a:srgbClr val="000000"/>
                </a:solidFill>
                <a:highlight>
                  <a:scrgbClr r="0" g="0" b="0">
                    <a:alpha val="0"/>
                  </a:scrgbClr>
                </a:highlight>
                <a:uFillTx/>
                <a:latin typeface="Arial" pitchFamily="34"/>
                <a:cs typeface="Arial" pitchFamily="34"/>
              </a:rPr>
              <a:t>1</a:t>
            </a:r>
            <a:r>
              <a:rPr lang="en-GB" sz="2400" b="0" i="0" u="none" strike="noStrike" kern="0" cap="none" spc="0" baseline="0">
                <a:solidFill>
                  <a:srgbClr val="000000"/>
                </a:solidFill>
                <a:highlight>
                  <a:scrgbClr r="0" g="0" b="0">
                    <a:alpha val="0"/>
                  </a:scrgbClr>
                </a:highlight>
                <a:uFillTx/>
                <a:latin typeface="Arial" pitchFamily="34"/>
                <a:cs typeface="Arial" pitchFamily="34"/>
              </a:rPr>
              <a:t> ) and Qs(4</a:t>
            </a:r>
            <a:r>
              <a:rPr lang="en-GB" sz="2400" b="0" i="0" u="none" strike="noStrike" kern="0" cap="none" spc="0" baseline="-25000">
                <a:solidFill>
                  <a:srgbClr val="000000"/>
                </a:solidFill>
                <a:highlight>
                  <a:scrgbClr r="0" g="0" b="0">
                    <a:alpha val="0"/>
                  </a:scrgbClr>
                </a:highlight>
                <a:uFillTx/>
                <a:latin typeface="Arial" pitchFamily="34"/>
                <a:cs typeface="Arial" pitchFamily="34"/>
              </a:rPr>
              <a:t>1</a:t>
            </a:r>
            <a:r>
              <a:rPr lang="en-GB" sz="2400" b="0" i="0" u="none" strike="noStrike" kern="0" cap="none" spc="0" baseline="30000">
                <a:solidFill>
                  <a:srgbClr val="000000"/>
                </a:solidFill>
                <a:highlight>
                  <a:scrgbClr r="0" g="0" b="0">
                    <a:alpha val="0"/>
                  </a:scrgbClr>
                </a:highlight>
                <a:uFillTx/>
                <a:latin typeface="Arial" pitchFamily="34"/>
                <a:cs typeface="Arial" pitchFamily="34"/>
              </a:rPr>
              <a:t>+</a:t>
            </a:r>
            <a:r>
              <a:rPr lang="en-GB" sz="2400" b="0" i="0" u="none" strike="noStrike" kern="0" cap="none" spc="0" baseline="0">
                <a:solidFill>
                  <a:srgbClr val="000000"/>
                </a:solidFill>
                <a:highlight>
                  <a:scrgbClr r="0" g="0" b="0">
                    <a:alpha val="0"/>
                  </a:scrgbClr>
                </a:highlight>
                <a:uFillTx/>
                <a:latin typeface="Arial" pitchFamily="34"/>
                <a:cs typeface="Arial" pitchFamily="34"/>
              </a:rPr>
              <a:t>). The model-independent Kumar-Cline sum rules will be used to establish deformation and quantification of any axial asymmetry, allowing for the identification of phenomena such as shape coexistence. The extraction of transitional and diagonal matrix elements using GOSIA will probe the possibilities of shape coexistence and triaxial shapes. This is part of our systematics studies, which include Coulex measurements HIE-ISOLDE, to study neutron-deficient nuclei in the A~70-80 region.</a:t>
            </a:r>
          </a:p>
        </p:txBody>
      </p:sp>
      <p:pic>
        <p:nvPicPr>
          <p:cNvPr id="45" name="Image 132">
            <a:extLst>
              <a:ext uri="{FF2B5EF4-FFF2-40B4-BE49-F238E27FC236}">
                <a16:creationId xmlns:a16="http://schemas.microsoft.com/office/drawing/2014/main" id="{9B57A294-4208-720A-FEA2-963F617A0F29}"/>
              </a:ext>
            </a:extLst>
          </p:cNvPr>
          <p:cNvPicPr>
            <a:picLocks noChangeAspect="1"/>
          </p:cNvPicPr>
          <p:nvPr/>
        </p:nvPicPr>
        <p:blipFill>
          <a:blip r:embed="rId17"/>
          <a:stretch>
            <a:fillRect/>
          </a:stretch>
        </p:blipFill>
        <p:spPr>
          <a:xfrm>
            <a:off x="26518349" y="20344192"/>
            <a:ext cx="2419346" cy="2333621"/>
          </a:xfrm>
          <a:prstGeom prst="rect">
            <a:avLst/>
          </a:prstGeom>
          <a:noFill/>
          <a:ln w="28575" cap="flat">
            <a:solidFill>
              <a:srgbClr val="FFFFFF"/>
            </a:solidFill>
            <a:prstDash val="solid"/>
            <a:miter/>
          </a:ln>
        </p:spPr>
      </p:pic>
      <p:sp>
        <p:nvSpPr>
          <p:cNvPr id="46" name="Rectangle 62">
            <a:extLst>
              <a:ext uri="{FF2B5EF4-FFF2-40B4-BE49-F238E27FC236}">
                <a16:creationId xmlns:a16="http://schemas.microsoft.com/office/drawing/2014/main" id="{3A4DEAC4-3A28-EC82-031E-EAEA761C9ABB}"/>
              </a:ext>
            </a:extLst>
          </p:cNvPr>
          <p:cNvSpPr/>
          <p:nvPr/>
        </p:nvSpPr>
        <p:spPr>
          <a:xfrm>
            <a:off x="9400562" y="25613148"/>
            <a:ext cx="8088709" cy="73187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1440" tIns="45720" rIns="91440" bIns="45720" anchor="t" anchorCtr="1" compatLnSpc="1">
            <a:noAutofit/>
          </a:bodyPr>
          <a:lstStyle/>
          <a:p>
            <a:pPr marL="0" marR="0" lvl="0" indent="0" algn="ctr" defTabSz="914400" rtl="0" fontAlgn="auto" hangingPunct="0">
              <a:lnSpc>
                <a:spcPct val="100000"/>
              </a:lnSpc>
              <a:spcBef>
                <a:spcPts val="45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2"/>
                <a:ea typeface="ヒラギノ角ゴ Pro W3" pitchFamily="2"/>
                <a:cs typeface="ヒラギノ角ゴ Pro W3" pitchFamily="2"/>
              </a:rPr>
              <a:t>Fig 4: Schematic representation of the reorientation effect, a second-order effect in Coulomb-excitation perturbation theory. It shows the energy splitting of the magnetic substates of a J = 2+  state in a prolate even-even nucleus.</a:t>
            </a:r>
            <a:endParaRPr lang="en-CA" sz="1800" b="0" i="0" u="none" strike="noStrike" kern="1200" cap="none" spc="0" baseline="0">
              <a:solidFill>
                <a:srgbClr val="000000"/>
              </a:solidFill>
              <a:uFillTx/>
              <a:latin typeface="Arial" pitchFamily="2"/>
              <a:ea typeface="ヒラギノ角ゴ Pro W3" pitchFamily="2"/>
              <a:cs typeface="ヒラギノ角ゴ Pro W3" pitchFamily="2"/>
            </a:endParaRPr>
          </a:p>
        </p:txBody>
      </p:sp>
      <p:sp>
        <p:nvSpPr>
          <p:cNvPr id="47" name="Text Placeholder 12">
            <a:extLst>
              <a:ext uri="{FF2B5EF4-FFF2-40B4-BE49-F238E27FC236}">
                <a16:creationId xmlns:a16="http://schemas.microsoft.com/office/drawing/2014/main" id="{27A0CBAA-DBE0-A8BC-232E-D1A1D44BBAEE}"/>
              </a:ext>
            </a:extLst>
          </p:cNvPr>
          <p:cNvSpPr/>
          <p:nvPr/>
        </p:nvSpPr>
        <p:spPr>
          <a:xfrm>
            <a:off x="22781361" y="8798658"/>
            <a:ext cx="6681219" cy="189864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452518" tIns="226076" rIns="452518" bIns="226076" anchor="t" anchorCtr="0" compatLnSpc="1">
            <a:noAutofit/>
          </a:bodyPr>
          <a:lstStyle/>
          <a:p>
            <a:pPr marL="0" marR="0" lvl="0" indent="0" algn="l"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2"/>
                <a:ea typeface="ヒラギノ角ゴ Pro W3" pitchFamily="2"/>
                <a:cs typeface="ヒラギノ角ゴ Pro W3" pitchFamily="2"/>
              </a:rPr>
              <a:t>There is no transition probabilities known for the 2</a:t>
            </a:r>
            <a:r>
              <a:rPr lang="en-US" sz="2400" b="0" i="0" u="none" strike="noStrike" kern="1200" cap="none" spc="0" baseline="30000">
                <a:solidFill>
                  <a:srgbClr val="000000"/>
                </a:solidFill>
                <a:uFillTx/>
                <a:latin typeface="Arial" pitchFamily="2"/>
                <a:ea typeface="ヒラギノ角ゴ Pro W3" pitchFamily="2"/>
                <a:cs typeface="ヒラギノ角ゴ Pro W3" pitchFamily="2"/>
              </a:rPr>
              <a:t>+</a:t>
            </a:r>
            <a:r>
              <a:rPr lang="en-US" sz="2400" b="0" i="0" u="none" strike="noStrike" kern="1200" cap="none" spc="0" baseline="-25000">
                <a:solidFill>
                  <a:srgbClr val="000000"/>
                </a:solidFill>
                <a:uFillTx/>
                <a:latin typeface="Arial" pitchFamily="2"/>
                <a:ea typeface="ヒラギノ角ゴ Pro W3" pitchFamily="2"/>
                <a:cs typeface="ヒラギノ角ゴ Pro W3" pitchFamily="2"/>
              </a:rPr>
              <a:t>3</a:t>
            </a:r>
            <a:r>
              <a:rPr lang="en-US" sz="2400" b="0" i="0" u="none" strike="noStrike" kern="1200" cap="none" spc="0" baseline="0">
                <a:solidFill>
                  <a:srgbClr val="000000"/>
                </a:solidFill>
                <a:uFillTx/>
                <a:latin typeface="Arial" pitchFamily="2"/>
                <a:ea typeface="ヒラギノ角ゴ Pro W3" pitchFamily="2"/>
                <a:cs typeface="ヒラギノ角ゴ Pro W3" pitchFamily="2"/>
              </a:rPr>
              <a:t> or 0</a:t>
            </a:r>
            <a:r>
              <a:rPr lang="en-US" sz="2400" b="0" i="0" u="none" strike="noStrike" kern="1200" cap="none" spc="0" baseline="30000">
                <a:solidFill>
                  <a:srgbClr val="000000"/>
                </a:solidFill>
                <a:uFillTx/>
                <a:latin typeface="Arial" pitchFamily="2"/>
                <a:ea typeface="ヒラギノ角ゴ Pro W3" pitchFamily="2"/>
                <a:cs typeface="ヒラギノ角ゴ Pro W3" pitchFamily="2"/>
              </a:rPr>
              <a:t>+</a:t>
            </a:r>
            <a:r>
              <a:rPr lang="en-US" sz="2400" b="0" i="0" u="none" strike="noStrike" kern="1200" cap="none" spc="0" baseline="-25000">
                <a:solidFill>
                  <a:srgbClr val="000000"/>
                </a:solidFill>
                <a:uFillTx/>
                <a:latin typeface="Arial" pitchFamily="2"/>
                <a:ea typeface="ヒラギノ角ゴ Pro W3" pitchFamily="2"/>
                <a:cs typeface="ヒラギノ角ゴ Pro W3" pitchFamily="2"/>
              </a:rPr>
              <a:t>2</a:t>
            </a:r>
            <a:r>
              <a:rPr lang="en-US" sz="2400" b="0" i="0" u="none" strike="noStrike" kern="1200" cap="none" spc="0" baseline="0">
                <a:solidFill>
                  <a:srgbClr val="000000"/>
                </a:solidFill>
                <a:uFillTx/>
                <a:latin typeface="Arial" pitchFamily="2"/>
                <a:ea typeface="ヒラギノ角ゴ Pro W3" pitchFamily="2"/>
                <a:cs typeface="ヒラギノ角ゴ Pro W3" pitchFamily="2"/>
              </a:rPr>
              <a:t> states, therefore they are excluded from rate calculations. They are populated in Coulomb excitation reactions.</a:t>
            </a:r>
          </a:p>
          <a:p>
            <a:pPr marL="0" marR="0" lvl="0" indent="0" algn="l" defTabSz="914400" rtl="0" fontAlgn="auto" hangingPunct="0">
              <a:lnSpc>
                <a:spcPct val="100000"/>
              </a:lnSpc>
              <a:spcBef>
                <a:spcPts val="600"/>
              </a:spcBef>
              <a:spcAft>
                <a:spcPts val="0"/>
              </a:spcAft>
              <a:buNone/>
              <a:tabLst>
                <a:tab pos="0" algn="l"/>
                <a:tab pos="2261878" algn="l"/>
                <a:tab pos="4524122" algn="l"/>
                <a:tab pos="6786356" algn="l"/>
                <a:tab pos="9048600" algn="l"/>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Arial" pitchFamily="2"/>
              <a:ea typeface="ヒラギノ角ゴ Pro W3" pitchFamily="2"/>
              <a:cs typeface="ヒラギノ角ゴ Pro W3" pitchFamily="2"/>
            </a:endParaRPr>
          </a:p>
        </p:txBody>
      </p:sp>
      <p:pic>
        <p:nvPicPr>
          <p:cNvPr id="48" name="Image 49">
            <a:extLst>
              <a:ext uri="{FF2B5EF4-FFF2-40B4-BE49-F238E27FC236}">
                <a16:creationId xmlns:a16="http://schemas.microsoft.com/office/drawing/2014/main" id="{75849DC2-2FCE-18CB-E0EC-3C2C96E221DA}"/>
              </a:ext>
            </a:extLst>
          </p:cNvPr>
          <p:cNvPicPr>
            <a:picLocks noChangeAspect="1"/>
          </p:cNvPicPr>
          <p:nvPr/>
        </p:nvPicPr>
        <p:blipFill>
          <a:blip r:embed="rId18"/>
          <a:stretch>
            <a:fillRect/>
          </a:stretch>
        </p:blipFill>
        <p:spPr>
          <a:xfrm>
            <a:off x="0" y="-126991"/>
            <a:ext cx="10641238" cy="3571390"/>
          </a:xfrm>
          <a:prstGeom prst="rect">
            <a:avLst/>
          </a:prstGeom>
          <a:solidFill>
            <a:srgbClr val="21225A"/>
          </a:solidFill>
          <a:ln cap="flat">
            <a:noFill/>
          </a:ln>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14834</TotalTime>
  <Words>974</Words>
  <Application>Microsoft Office PowerPoint</Application>
  <PresentationFormat>Personnalisé</PresentationFormat>
  <Paragraphs>36</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Arial Black</vt:lpstr>
      <vt:lpstr>Calibri</vt:lpstr>
      <vt:lpstr>Default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subject/>
  <dc:creator>Nikita</dc:creator>
  <dc:description/>
  <cp:lastModifiedBy>Author</cp:lastModifiedBy>
  <cp:revision>320</cp:revision>
  <cp:lastPrinted>2017-07-14T01:46:27Z</cp:lastPrinted>
  <dcterms:created xsi:type="dcterms:W3CDTF">2013-04-21T21:14:55Z</dcterms:created>
  <dcterms:modified xsi:type="dcterms:W3CDTF">2023-09-27T09:45:39Z</dcterms:modified>
</cp:coreProperties>
</file>